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1229" r:id="rId5"/>
    <p:sldId id="1263" r:id="rId6"/>
    <p:sldId id="609" r:id="rId7"/>
    <p:sldId id="1270" r:id="rId8"/>
    <p:sldId id="1265" r:id="rId9"/>
    <p:sldId id="1266" r:id="rId10"/>
    <p:sldId id="1275" r:id="rId11"/>
    <p:sldId id="1271" r:id="rId12"/>
    <p:sldId id="1272" r:id="rId13"/>
    <p:sldId id="1273" r:id="rId14"/>
    <p:sldId id="1268" r:id="rId15"/>
    <p:sldId id="1267" r:id="rId16"/>
    <p:sldId id="1274" r:id="rId17"/>
  </p:sldIdLst>
  <p:sldSz cx="12192000" cy="6858000"/>
  <p:notesSz cx="6888163" cy="100187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1EA"/>
    <a:srgbClr val="D0D8D5"/>
    <a:srgbClr val="F6F6F8"/>
    <a:srgbClr val="156082"/>
    <a:srgbClr val="F4B537"/>
    <a:srgbClr val="051D5B"/>
    <a:srgbClr val="104862"/>
    <a:srgbClr val="B9B9B9"/>
    <a:srgbClr val="F17130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46" autoAdjust="0"/>
  </p:normalViewPr>
  <p:slideViewPr>
    <p:cSldViewPr snapToGrid="0">
      <p:cViewPr varScale="1">
        <p:scale>
          <a:sx n="61" d="100"/>
          <a:sy n="61" d="100"/>
        </p:scale>
        <p:origin x="72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5AABF4-742C-4622-B1A9-9B5695CC811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C421F6-7772-4568-A5CB-B87915E5209C}">
      <dgm:prSet custT="1"/>
      <dgm:spPr>
        <a:solidFill>
          <a:srgbClr val="F6F6F8"/>
        </a:solidFill>
      </dgm:spPr>
      <dgm:t>
        <a:bodyPr/>
        <a:lstStyle/>
        <a:p>
          <a:r>
            <a:rPr lang="kk-KZ" sz="1800" b="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ББ Тізіліміне </a:t>
          </a:r>
          <a:r>
            <a:rPr lang="kk-KZ" sz="2400" b="1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 мың </a:t>
          </a:r>
          <a:r>
            <a:rPr lang="kk-KZ" sz="1800" b="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білім беру бағдарламасы енген</a:t>
          </a:r>
          <a:r>
            <a:rPr lang="ru-RU" sz="2000" b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000" dirty="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DE8721F3-DE14-40FF-A2B3-70547CB96825}" type="parTrans" cxnId="{568C571F-0A88-4097-ABBC-145371C5BCF9}">
      <dgm:prSet/>
      <dgm:spPr/>
      <dgm:t>
        <a:bodyPr/>
        <a:lstStyle/>
        <a:p>
          <a:endParaRPr lang="en-US" sz="1800">
            <a:solidFill>
              <a:schemeClr val="accent1">
                <a:lumMod val="75000"/>
              </a:schemeClr>
            </a:solidFill>
            <a:latin typeface="Arial Narrow" panose="020B0606020202030204" pitchFamily="34" charset="0"/>
          </a:endParaRPr>
        </a:p>
      </dgm:t>
    </dgm:pt>
    <dgm:pt modelId="{C7E9B1B3-5675-4A0A-B95F-CFFE4C939635}" type="sibTrans" cxnId="{568C571F-0A88-4097-ABBC-145371C5BCF9}">
      <dgm:prSet/>
      <dgm:spPr/>
      <dgm:t>
        <a:bodyPr/>
        <a:lstStyle/>
        <a:p>
          <a:endParaRPr lang="en-US" sz="1800">
            <a:solidFill>
              <a:schemeClr val="accent1">
                <a:lumMod val="75000"/>
              </a:schemeClr>
            </a:solidFill>
            <a:latin typeface="Arial Narrow" panose="020B0606020202030204" pitchFamily="34" charset="0"/>
          </a:endParaRPr>
        </a:p>
      </dgm:t>
    </dgm:pt>
    <dgm:pt modelId="{D31E9B43-AC08-4491-8568-9A4DE9F9D7C0}">
      <dgm:prSet custT="1"/>
      <dgm:spPr>
        <a:solidFill>
          <a:srgbClr val="F6F6F8"/>
        </a:solidFill>
      </dgm:spPr>
      <dgm:t>
        <a:bodyPr/>
        <a:lstStyle/>
        <a:p>
          <a:r>
            <a:rPr lang="kk-KZ" sz="1800" b="0" i="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Оның </a:t>
          </a:r>
          <a:r>
            <a:rPr lang="kk-KZ" sz="2400" b="1" i="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57%</a:t>
          </a:r>
          <a:r>
            <a:rPr lang="kk-KZ" sz="1800" b="1" i="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kk-KZ" sz="1800" b="0" i="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жаңартылған</a:t>
          </a:r>
          <a:endParaRPr lang="kk-KZ" sz="1800" noProof="1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38A388-1637-4BE0-85D7-477CE92975C2}" type="parTrans" cxnId="{43474914-E86D-4558-98EE-2B5753537BB7}">
      <dgm:prSet/>
      <dgm:spPr/>
      <dgm:t>
        <a:bodyPr/>
        <a:lstStyle/>
        <a:p>
          <a:endParaRPr lang="en-US" sz="1800">
            <a:solidFill>
              <a:schemeClr val="accent1">
                <a:lumMod val="75000"/>
              </a:schemeClr>
            </a:solidFill>
            <a:latin typeface="Arial Narrow" panose="020B0606020202030204" pitchFamily="34" charset="0"/>
          </a:endParaRPr>
        </a:p>
      </dgm:t>
    </dgm:pt>
    <dgm:pt modelId="{19186BC6-5FC7-4DBA-BA15-75643EFBAEB9}" type="sibTrans" cxnId="{43474914-E86D-4558-98EE-2B5753537BB7}">
      <dgm:prSet/>
      <dgm:spPr/>
      <dgm:t>
        <a:bodyPr/>
        <a:lstStyle/>
        <a:p>
          <a:endParaRPr lang="en-US" sz="1800">
            <a:solidFill>
              <a:schemeClr val="accent1">
                <a:lumMod val="75000"/>
              </a:schemeClr>
            </a:solidFill>
            <a:latin typeface="Arial Narrow" panose="020B0606020202030204" pitchFamily="34" charset="0"/>
          </a:endParaRPr>
        </a:p>
      </dgm:t>
    </dgm:pt>
    <dgm:pt modelId="{5E4440B6-4B13-4BBD-AF60-6FBA258492C7}">
      <dgm:prSet custT="1"/>
      <dgm:spPr>
        <a:solidFill>
          <a:srgbClr val="F6F6F8"/>
        </a:solidFill>
      </dgm:spPr>
      <dgm:t>
        <a:bodyPr/>
        <a:lstStyle/>
        <a:p>
          <a:r>
            <a:rPr lang="kk-KZ" sz="1800" b="0" i="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Педагогикалық ЖЖОКБҰ тарапынан БББ Тізіліміне</a:t>
          </a:r>
        </a:p>
        <a:p>
          <a:r>
            <a:rPr lang="kk-KZ" sz="1800" b="0" i="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kk-KZ" sz="2400" b="1" i="0" noProof="1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1,7 </a:t>
          </a:r>
          <a:r>
            <a:rPr lang="kk-KZ" sz="2400" b="1" i="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мыңнан астам</a:t>
          </a:r>
          <a:r>
            <a:rPr lang="kk-KZ" sz="1800" b="1" i="0" noProof="1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 </a:t>
          </a:r>
          <a:r>
            <a:rPr lang="kk-KZ" sz="1800" b="0" i="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БББ енгізілген.</a:t>
          </a:r>
          <a:endParaRPr lang="kk-KZ" sz="1800" b="0" noProof="1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4CC587-7404-498A-A8AE-CD2634F98547}" type="parTrans" cxnId="{AE2DEBF3-D242-4916-97DF-AF509BA8CD7E}">
      <dgm:prSet/>
      <dgm:spPr/>
      <dgm:t>
        <a:bodyPr/>
        <a:lstStyle/>
        <a:p>
          <a:endParaRPr lang="en-US" sz="1800">
            <a:solidFill>
              <a:schemeClr val="accent1">
                <a:lumMod val="75000"/>
              </a:schemeClr>
            </a:solidFill>
            <a:latin typeface="Arial Narrow" panose="020B0606020202030204" pitchFamily="34" charset="0"/>
          </a:endParaRPr>
        </a:p>
      </dgm:t>
    </dgm:pt>
    <dgm:pt modelId="{4503D4DB-713A-4AC2-A133-671E84B4D17F}" type="sibTrans" cxnId="{AE2DEBF3-D242-4916-97DF-AF509BA8CD7E}">
      <dgm:prSet/>
      <dgm:spPr/>
      <dgm:t>
        <a:bodyPr/>
        <a:lstStyle/>
        <a:p>
          <a:endParaRPr lang="en-US" sz="1800">
            <a:solidFill>
              <a:schemeClr val="accent1">
                <a:lumMod val="75000"/>
              </a:schemeClr>
            </a:solidFill>
            <a:latin typeface="Arial Narrow" panose="020B0606020202030204" pitchFamily="34" charset="0"/>
          </a:endParaRPr>
        </a:p>
      </dgm:t>
    </dgm:pt>
    <dgm:pt modelId="{2D7EA4D1-DF19-45B0-B6CA-7EA9AD4D5DD3}">
      <dgm:prSet custT="1"/>
      <dgm:spPr>
        <a:solidFill>
          <a:srgbClr val="F6F6F8"/>
        </a:solidFill>
      </dgm:spPr>
      <dgm:t>
        <a:bodyPr/>
        <a:lstStyle/>
        <a:p>
          <a:r>
            <a:rPr lang="kk-KZ" sz="1800" i="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Оның </a:t>
          </a:r>
          <a:r>
            <a:rPr lang="ru-RU" sz="2400" b="1" i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89,7</a:t>
          </a:r>
          <a:r>
            <a:rPr lang="kk-KZ" sz="2400" b="1" i="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%-ы</a:t>
          </a:r>
          <a:r>
            <a:rPr lang="kk-KZ" sz="1800" i="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«Педагог» кәсіби стандарты негізінде жаңартылған</a:t>
          </a:r>
          <a:r>
            <a:rPr lang="kk-KZ" sz="1800" b="0" i="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endParaRPr lang="en-US" sz="18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2C41F2-F4CA-4EED-A5DE-F669108B0AEB}" type="parTrans" cxnId="{2C9D220F-9108-434C-8C96-57DAF5A11607}">
      <dgm:prSet/>
      <dgm:spPr/>
      <dgm:t>
        <a:bodyPr/>
        <a:lstStyle/>
        <a:p>
          <a:endParaRPr lang="en-US" sz="1800">
            <a:solidFill>
              <a:schemeClr val="accent1">
                <a:lumMod val="75000"/>
              </a:schemeClr>
            </a:solidFill>
            <a:latin typeface="Arial Narrow" panose="020B0606020202030204" pitchFamily="34" charset="0"/>
          </a:endParaRPr>
        </a:p>
      </dgm:t>
    </dgm:pt>
    <dgm:pt modelId="{D78E09B7-2433-4547-8E6C-8BEB8862E3CD}" type="sibTrans" cxnId="{2C9D220F-9108-434C-8C96-57DAF5A11607}">
      <dgm:prSet/>
      <dgm:spPr/>
      <dgm:t>
        <a:bodyPr/>
        <a:lstStyle/>
        <a:p>
          <a:endParaRPr lang="en-US" sz="1800">
            <a:solidFill>
              <a:schemeClr val="accent1">
                <a:lumMod val="75000"/>
              </a:schemeClr>
            </a:solidFill>
            <a:latin typeface="Arial Narrow" panose="020B0606020202030204" pitchFamily="34" charset="0"/>
          </a:endParaRPr>
        </a:p>
      </dgm:t>
    </dgm:pt>
    <dgm:pt modelId="{166648EB-B4C9-42B2-A091-A643415FD118}">
      <dgm:prSet custT="1"/>
      <dgm:spPr>
        <a:solidFill>
          <a:srgbClr val="F6F6F8"/>
        </a:solidFill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ru-RU" sz="2400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30</a:t>
          </a:r>
          <a:r>
            <a:rPr lang="ru-RU" sz="24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 </a:t>
          </a:r>
          <a:r>
            <a:rPr lang="kk-KZ" sz="1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инновациялық БББ Дүниежүзілік Банктің «Орта білім беруді модернизациялау» жобасы аясында әзірленді.</a:t>
          </a:r>
          <a:endParaRPr lang="en-US" sz="18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593918-9780-4EDA-BECF-3392B00D642F}" type="parTrans" cxnId="{613486FE-CB8A-4539-900B-BBFB53FC998B}">
      <dgm:prSet/>
      <dgm:spPr/>
      <dgm:t>
        <a:bodyPr/>
        <a:lstStyle/>
        <a:p>
          <a:endParaRPr lang="en-US" sz="1800">
            <a:solidFill>
              <a:schemeClr val="accent1">
                <a:lumMod val="75000"/>
              </a:schemeClr>
            </a:solidFill>
            <a:latin typeface="Arial Narrow" panose="020B0606020202030204" pitchFamily="34" charset="0"/>
          </a:endParaRPr>
        </a:p>
      </dgm:t>
    </dgm:pt>
    <dgm:pt modelId="{58A4233A-E824-4F3E-9F00-CE8B93DDDFCE}" type="sibTrans" cxnId="{613486FE-CB8A-4539-900B-BBFB53FC998B}">
      <dgm:prSet/>
      <dgm:spPr/>
      <dgm:t>
        <a:bodyPr/>
        <a:lstStyle/>
        <a:p>
          <a:endParaRPr lang="en-US" sz="1800">
            <a:solidFill>
              <a:schemeClr val="accent1">
                <a:lumMod val="75000"/>
              </a:schemeClr>
            </a:solidFill>
            <a:latin typeface="Arial Narrow" panose="020B0606020202030204" pitchFamily="34" charset="0"/>
          </a:endParaRPr>
        </a:p>
      </dgm:t>
    </dgm:pt>
    <dgm:pt modelId="{7A768EA8-446F-455F-858D-946B81C0F874}">
      <dgm:prSet custT="1"/>
      <dgm:spPr>
        <a:solidFill>
          <a:srgbClr val="F6F6F8"/>
        </a:solidFill>
      </dgm:spPr>
      <dgm:t>
        <a:bodyPr/>
        <a:lstStyle/>
        <a:p>
          <a:r>
            <a:rPr lang="kk-KZ" sz="1800" b="0" i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ҚР ЖЖОКБҰ </a:t>
          </a:r>
          <a:r>
            <a:rPr lang="kk-KZ" sz="2400" b="1" i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245-ке жуық </a:t>
          </a:r>
          <a:r>
            <a:rPr lang="kk-KZ" sz="1800" b="0" i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бірлескен және қос дипломды БББ-ын жүзеге асырады.</a:t>
          </a:r>
          <a:endParaRPr lang="en-US" sz="1800" b="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4D5855-2C2B-4A09-913C-50778F10E3B1}" type="parTrans" cxnId="{95101BD1-031E-42C5-BFF6-91F86AD2EC42}">
      <dgm:prSet/>
      <dgm:spPr/>
      <dgm:t>
        <a:bodyPr/>
        <a:lstStyle/>
        <a:p>
          <a:endParaRPr lang="en-US" sz="1800">
            <a:solidFill>
              <a:schemeClr val="accent1">
                <a:lumMod val="75000"/>
              </a:schemeClr>
            </a:solidFill>
            <a:latin typeface="Arial Narrow" panose="020B0606020202030204" pitchFamily="34" charset="0"/>
          </a:endParaRPr>
        </a:p>
      </dgm:t>
    </dgm:pt>
    <dgm:pt modelId="{D70156FA-231A-43D1-8E2B-357B6CB460F1}" type="sibTrans" cxnId="{95101BD1-031E-42C5-BFF6-91F86AD2EC42}">
      <dgm:prSet/>
      <dgm:spPr/>
      <dgm:t>
        <a:bodyPr/>
        <a:lstStyle/>
        <a:p>
          <a:endParaRPr lang="en-US" sz="1800">
            <a:solidFill>
              <a:schemeClr val="accent1">
                <a:lumMod val="75000"/>
              </a:schemeClr>
            </a:solidFill>
            <a:latin typeface="Arial Narrow" panose="020B0606020202030204" pitchFamily="34" charset="0"/>
          </a:endParaRPr>
        </a:p>
      </dgm:t>
    </dgm:pt>
    <dgm:pt modelId="{BE0AE6E8-27C4-44E3-9533-E373FF3ABE6E}">
      <dgm:prSet custT="1"/>
      <dgm:spPr>
        <a:solidFill>
          <a:srgbClr val="F6F6F8"/>
        </a:solidFill>
      </dgm:spPr>
      <dgm:t>
        <a:bodyPr/>
        <a:lstStyle/>
        <a:p>
          <a:r>
            <a:rPr lang="ru-RU" sz="2400" b="1" i="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17</a:t>
          </a:r>
          <a:r>
            <a:rPr lang="ru-RU" sz="1800" b="1" i="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 </a:t>
          </a:r>
          <a:r>
            <a:rPr lang="kk-KZ" sz="1800" b="1" i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ЖЖОКБҰ</a:t>
          </a:r>
          <a:r>
            <a:rPr lang="ru-RU" sz="1800" b="1" i="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 </a:t>
          </a:r>
          <a:r>
            <a:rPr lang="ru-RU" sz="1800" b="0" i="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ЖИ </a:t>
          </a:r>
          <a:r>
            <a:rPr lang="kk-KZ" sz="1800" b="0" i="0" noProof="1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саласында </a:t>
          </a:r>
          <a:r>
            <a:rPr lang="kk-KZ" sz="1800" b="1" i="0" noProof="1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21 БББ</a:t>
          </a:r>
          <a:r>
            <a:rPr lang="kk-KZ" sz="1800" b="0" i="0" noProof="1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 әзірледі</a:t>
          </a:r>
          <a:endParaRPr lang="en-US" sz="1800" dirty="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462A04AA-1AB9-4370-A8B3-0FA168DB5948}" type="parTrans" cxnId="{C4D3150C-3E01-4978-B5DF-1C83363CE4DE}">
      <dgm:prSet/>
      <dgm:spPr/>
      <dgm:t>
        <a:bodyPr/>
        <a:lstStyle/>
        <a:p>
          <a:endParaRPr lang="en-US" sz="1800">
            <a:solidFill>
              <a:schemeClr val="accent1">
                <a:lumMod val="75000"/>
              </a:schemeClr>
            </a:solidFill>
            <a:latin typeface="Arial Narrow" panose="020B0606020202030204" pitchFamily="34" charset="0"/>
          </a:endParaRPr>
        </a:p>
      </dgm:t>
    </dgm:pt>
    <dgm:pt modelId="{ACF74179-A475-48B2-9F44-CC44490F1D87}" type="sibTrans" cxnId="{C4D3150C-3E01-4978-B5DF-1C83363CE4DE}">
      <dgm:prSet/>
      <dgm:spPr/>
      <dgm:t>
        <a:bodyPr/>
        <a:lstStyle/>
        <a:p>
          <a:endParaRPr lang="en-US" sz="1800">
            <a:solidFill>
              <a:schemeClr val="accent1">
                <a:lumMod val="75000"/>
              </a:schemeClr>
            </a:solidFill>
            <a:latin typeface="Arial Narrow" panose="020B0606020202030204" pitchFamily="34" charset="0"/>
          </a:endParaRPr>
        </a:p>
      </dgm:t>
    </dgm:pt>
    <dgm:pt modelId="{CA693270-389C-4E9B-8526-3239A13A868A}" type="pres">
      <dgm:prSet presAssocID="{DA5AABF4-742C-4622-B1A9-9B5695CC811F}" presName="linear" presStyleCnt="0">
        <dgm:presLayoutVars>
          <dgm:animLvl val="lvl"/>
          <dgm:resizeHandles val="exact"/>
        </dgm:presLayoutVars>
      </dgm:prSet>
      <dgm:spPr/>
    </dgm:pt>
    <dgm:pt modelId="{A11EDD5E-C333-4A48-8223-830CE041CAA4}" type="pres">
      <dgm:prSet presAssocID="{07C421F6-7772-4568-A5CB-B87915E5209C}" presName="parentText" presStyleLbl="node1" presStyleIdx="0" presStyleCnt="7" custLinFactY="-1188" custLinFactNeighborY="-100000">
        <dgm:presLayoutVars>
          <dgm:chMax val="0"/>
          <dgm:bulletEnabled val="1"/>
        </dgm:presLayoutVars>
      </dgm:prSet>
      <dgm:spPr/>
    </dgm:pt>
    <dgm:pt modelId="{FB66F056-4AC0-475A-AFAA-09BF60697CBD}" type="pres">
      <dgm:prSet presAssocID="{C7E9B1B3-5675-4A0A-B95F-CFFE4C939635}" presName="spacer" presStyleCnt="0"/>
      <dgm:spPr/>
    </dgm:pt>
    <dgm:pt modelId="{A78B67C7-4481-442B-824B-3586C81F533D}" type="pres">
      <dgm:prSet presAssocID="{D31E9B43-AC08-4491-8568-9A4DE9F9D7C0}" presName="parentText" presStyleLbl="node1" presStyleIdx="1" presStyleCnt="7" custLinFactY="1739" custLinFactNeighborX="2396" custLinFactNeighborY="100000">
        <dgm:presLayoutVars>
          <dgm:chMax val="0"/>
          <dgm:bulletEnabled val="1"/>
        </dgm:presLayoutVars>
      </dgm:prSet>
      <dgm:spPr/>
    </dgm:pt>
    <dgm:pt modelId="{D138FC8E-C92B-48B3-B168-AC42C9D74D5D}" type="pres">
      <dgm:prSet presAssocID="{19186BC6-5FC7-4DBA-BA15-75643EFBAEB9}" presName="spacer" presStyleCnt="0"/>
      <dgm:spPr/>
    </dgm:pt>
    <dgm:pt modelId="{B75610B9-D54C-48DE-8749-8886A2182E45}" type="pres">
      <dgm:prSet presAssocID="{5E4440B6-4B13-4BBD-AF60-6FBA258492C7}" presName="parentText" presStyleLbl="node1" presStyleIdx="2" presStyleCnt="7" custLinFactY="-1188" custLinFactNeighborY="-100000">
        <dgm:presLayoutVars>
          <dgm:chMax val="0"/>
          <dgm:bulletEnabled val="1"/>
        </dgm:presLayoutVars>
      </dgm:prSet>
      <dgm:spPr/>
    </dgm:pt>
    <dgm:pt modelId="{40F3A3E0-C06E-493F-A1FC-2B0B85290EFD}" type="pres">
      <dgm:prSet presAssocID="{4503D4DB-713A-4AC2-A133-671E84B4D17F}" presName="spacer" presStyleCnt="0"/>
      <dgm:spPr/>
    </dgm:pt>
    <dgm:pt modelId="{927DAA16-404A-4CE5-B277-E9692AD1A473}" type="pres">
      <dgm:prSet presAssocID="{2D7EA4D1-DF19-45B0-B6CA-7EA9AD4D5DD3}" presName="parentText" presStyleLbl="node1" presStyleIdx="3" presStyleCnt="7" custLinFactY="-1188" custLinFactNeighborY="-100000">
        <dgm:presLayoutVars>
          <dgm:chMax val="0"/>
          <dgm:bulletEnabled val="1"/>
        </dgm:presLayoutVars>
      </dgm:prSet>
      <dgm:spPr/>
    </dgm:pt>
    <dgm:pt modelId="{0F741363-5DC9-4599-A21C-D4057B10802C}" type="pres">
      <dgm:prSet presAssocID="{D78E09B7-2433-4547-8E6C-8BEB8862E3CD}" presName="spacer" presStyleCnt="0"/>
      <dgm:spPr/>
    </dgm:pt>
    <dgm:pt modelId="{B0FF6DAC-DBAC-4F93-98C7-638C25D51A5D}" type="pres">
      <dgm:prSet presAssocID="{166648EB-B4C9-42B2-A091-A643415FD118}" presName="parentText" presStyleLbl="node1" presStyleIdx="4" presStyleCnt="7" custLinFactY="-1188" custLinFactNeighborY="-100000">
        <dgm:presLayoutVars>
          <dgm:chMax val="0"/>
          <dgm:bulletEnabled val="1"/>
        </dgm:presLayoutVars>
      </dgm:prSet>
      <dgm:spPr/>
    </dgm:pt>
    <dgm:pt modelId="{1CB0987E-05CD-4A12-ABE6-002604402636}" type="pres">
      <dgm:prSet presAssocID="{58A4233A-E824-4F3E-9F00-CE8B93DDDFCE}" presName="spacer" presStyleCnt="0"/>
      <dgm:spPr/>
    </dgm:pt>
    <dgm:pt modelId="{3E2C2E4E-E438-42CC-B309-13800C97F974}" type="pres">
      <dgm:prSet presAssocID="{7A768EA8-446F-455F-858D-946B81C0F874}" presName="parentText" presStyleLbl="node1" presStyleIdx="5" presStyleCnt="7" custLinFactY="-1188" custLinFactNeighborY="-100000">
        <dgm:presLayoutVars>
          <dgm:chMax val="0"/>
          <dgm:bulletEnabled val="1"/>
        </dgm:presLayoutVars>
      </dgm:prSet>
      <dgm:spPr/>
    </dgm:pt>
    <dgm:pt modelId="{916B195D-C957-4BAB-AB67-D04ADDC9E97A}" type="pres">
      <dgm:prSet presAssocID="{D70156FA-231A-43D1-8E2B-357B6CB460F1}" presName="spacer" presStyleCnt="0"/>
      <dgm:spPr/>
    </dgm:pt>
    <dgm:pt modelId="{A52BEEBB-2ABE-47C5-BC98-920B88481D80}" type="pres">
      <dgm:prSet presAssocID="{BE0AE6E8-27C4-44E3-9533-E373FF3ABE6E}" presName="parentText" presStyleLbl="node1" presStyleIdx="6" presStyleCnt="7" custLinFactY="-1188" custLinFactNeighborY="-100000">
        <dgm:presLayoutVars>
          <dgm:chMax val="0"/>
          <dgm:bulletEnabled val="1"/>
        </dgm:presLayoutVars>
      </dgm:prSet>
      <dgm:spPr/>
    </dgm:pt>
  </dgm:ptLst>
  <dgm:cxnLst>
    <dgm:cxn modelId="{C4D3150C-3E01-4978-B5DF-1C83363CE4DE}" srcId="{DA5AABF4-742C-4622-B1A9-9B5695CC811F}" destId="{BE0AE6E8-27C4-44E3-9533-E373FF3ABE6E}" srcOrd="6" destOrd="0" parTransId="{462A04AA-1AB9-4370-A8B3-0FA168DB5948}" sibTransId="{ACF74179-A475-48B2-9F44-CC44490F1D87}"/>
    <dgm:cxn modelId="{2C9D220F-9108-434C-8C96-57DAF5A11607}" srcId="{DA5AABF4-742C-4622-B1A9-9B5695CC811F}" destId="{2D7EA4D1-DF19-45B0-B6CA-7EA9AD4D5DD3}" srcOrd="3" destOrd="0" parTransId="{AC2C41F2-F4CA-4EED-A5DE-F669108B0AEB}" sibTransId="{D78E09B7-2433-4547-8E6C-8BEB8862E3CD}"/>
    <dgm:cxn modelId="{43474914-E86D-4558-98EE-2B5753537BB7}" srcId="{DA5AABF4-742C-4622-B1A9-9B5695CC811F}" destId="{D31E9B43-AC08-4491-8568-9A4DE9F9D7C0}" srcOrd="1" destOrd="0" parTransId="{C138A388-1637-4BE0-85D7-477CE92975C2}" sibTransId="{19186BC6-5FC7-4DBA-BA15-75643EFBAEB9}"/>
    <dgm:cxn modelId="{568C571F-0A88-4097-ABBC-145371C5BCF9}" srcId="{DA5AABF4-742C-4622-B1A9-9B5695CC811F}" destId="{07C421F6-7772-4568-A5CB-B87915E5209C}" srcOrd="0" destOrd="0" parTransId="{DE8721F3-DE14-40FF-A2B3-70547CB96825}" sibTransId="{C7E9B1B3-5675-4A0A-B95F-CFFE4C939635}"/>
    <dgm:cxn modelId="{AEF6733D-DEC8-489F-9ABD-C1B643DA2835}" type="presOf" srcId="{D31E9B43-AC08-4491-8568-9A4DE9F9D7C0}" destId="{A78B67C7-4481-442B-824B-3586C81F533D}" srcOrd="0" destOrd="0" presId="urn:microsoft.com/office/officeart/2005/8/layout/vList2"/>
    <dgm:cxn modelId="{AA773877-D044-4130-AB75-576EB212A7C5}" type="presOf" srcId="{2D7EA4D1-DF19-45B0-B6CA-7EA9AD4D5DD3}" destId="{927DAA16-404A-4CE5-B277-E9692AD1A473}" srcOrd="0" destOrd="0" presId="urn:microsoft.com/office/officeart/2005/8/layout/vList2"/>
    <dgm:cxn modelId="{A70D2E8D-6150-48C5-B79D-25F24834CA0E}" type="presOf" srcId="{07C421F6-7772-4568-A5CB-B87915E5209C}" destId="{A11EDD5E-C333-4A48-8223-830CE041CAA4}" srcOrd="0" destOrd="0" presId="urn:microsoft.com/office/officeart/2005/8/layout/vList2"/>
    <dgm:cxn modelId="{E00BBEB9-1470-409A-BFD2-0A5F59E3FACE}" type="presOf" srcId="{5E4440B6-4B13-4BBD-AF60-6FBA258492C7}" destId="{B75610B9-D54C-48DE-8749-8886A2182E45}" srcOrd="0" destOrd="0" presId="urn:microsoft.com/office/officeart/2005/8/layout/vList2"/>
    <dgm:cxn modelId="{6B84FBC6-728C-4DA7-8BD4-07D6F4120C96}" type="presOf" srcId="{166648EB-B4C9-42B2-A091-A643415FD118}" destId="{B0FF6DAC-DBAC-4F93-98C7-638C25D51A5D}" srcOrd="0" destOrd="0" presId="urn:microsoft.com/office/officeart/2005/8/layout/vList2"/>
    <dgm:cxn modelId="{95101BD1-031E-42C5-BFF6-91F86AD2EC42}" srcId="{DA5AABF4-742C-4622-B1A9-9B5695CC811F}" destId="{7A768EA8-446F-455F-858D-946B81C0F874}" srcOrd="5" destOrd="0" parTransId="{DC4D5855-2C2B-4A09-913C-50778F10E3B1}" sibTransId="{D70156FA-231A-43D1-8E2B-357B6CB460F1}"/>
    <dgm:cxn modelId="{04A055D1-F108-4AD3-912E-CC19A7602248}" type="presOf" srcId="{DA5AABF4-742C-4622-B1A9-9B5695CC811F}" destId="{CA693270-389C-4E9B-8526-3239A13A868A}" srcOrd="0" destOrd="0" presId="urn:microsoft.com/office/officeart/2005/8/layout/vList2"/>
    <dgm:cxn modelId="{6C59CEDF-B6F9-400E-8085-A24AC6427329}" type="presOf" srcId="{BE0AE6E8-27C4-44E3-9533-E373FF3ABE6E}" destId="{A52BEEBB-2ABE-47C5-BC98-920B88481D80}" srcOrd="0" destOrd="0" presId="urn:microsoft.com/office/officeart/2005/8/layout/vList2"/>
    <dgm:cxn modelId="{8BA788E8-9A28-4CCC-B51F-ED5E409140A3}" type="presOf" srcId="{7A768EA8-446F-455F-858D-946B81C0F874}" destId="{3E2C2E4E-E438-42CC-B309-13800C97F974}" srcOrd="0" destOrd="0" presId="urn:microsoft.com/office/officeart/2005/8/layout/vList2"/>
    <dgm:cxn modelId="{AE2DEBF3-D242-4916-97DF-AF509BA8CD7E}" srcId="{DA5AABF4-742C-4622-B1A9-9B5695CC811F}" destId="{5E4440B6-4B13-4BBD-AF60-6FBA258492C7}" srcOrd="2" destOrd="0" parTransId="{564CC587-7404-498A-A8AE-CD2634F98547}" sibTransId="{4503D4DB-713A-4AC2-A133-671E84B4D17F}"/>
    <dgm:cxn modelId="{613486FE-CB8A-4539-900B-BBFB53FC998B}" srcId="{DA5AABF4-742C-4622-B1A9-9B5695CC811F}" destId="{166648EB-B4C9-42B2-A091-A643415FD118}" srcOrd="4" destOrd="0" parTransId="{2B593918-9780-4EDA-BECF-3392B00D642F}" sibTransId="{58A4233A-E824-4F3E-9F00-CE8B93DDDFCE}"/>
    <dgm:cxn modelId="{9609D25F-E15B-46E2-8D4D-0F148430B0EA}" type="presParOf" srcId="{CA693270-389C-4E9B-8526-3239A13A868A}" destId="{A11EDD5E-C333-4A48-8223-830CE041CAA4}" srcOrd="0" destOrd="0" presId="urn:microsoft.com/office/officeart/2005/8/layout/vList2"/>
    <dgm:cxn modelId="{21C0B003-85FD-4DE6-B4FB-C6440EE3908D}" type="presParOf" srcId="{CA693270-389C-4E9B-8526-3239A13A868A}" destId="{FB66F056-4AC0-475A-AFAA-09BF60697CBD}" srcOrd="1" destOrd="0" presId="urn:microsoft.com/office/officeart/2005/8/layout/vList2"/>
    <dgm:cxn modelId="{947B6924-FDDF-4DC1-9381-69AEA1910255}" type="presParOf" srcId="{CA693270-389C-4E9B-8526-3239A13A868A}" destId="{A78B67C7-4481-442B-824B-3586C81F533D}" srcOrd="2" destOrd="0" presId="urn:microsoft.com/office/officeart/2005/8/layout/vList2"/>
    <dgm:cxn modelId="{0725E5EB-74BB-4E6A-8074-48CF8443D44C}" type="presParOf" srcId="{CA693270-389C-4E9B-8526-3239A13A868A}" destId="{D138FC8E-C92B-48B3-B168-AC42C9D74D5D}" srcOrd="3" destOrd="0" presId="urn:microsoft.com/office/officeart/2005/8/layout/vList2"/>
    <dgm:cxn modelId="{CA5ECB40-FC12-4363-B166-EFC5266FA178}" type="presParOf" srcId="{CA693270-389C-4E9B-8526-3239A13A868A}" destId="{B75610B9-D54C-48DE-8749-8886A2182E45}" srcOrd="4" destOrd="0" presId="urn:microsoft.com/office/officeart/2005/8/layout/vList2"/>
    <dgm:cxn modelId="{9E14A54D-2B10-49AF-AB52-32CE89031B3F}" type="presParOf" srcId="{CA693270-389C-4E9B-8526-3239A13A868A}" destId="{40F3A3E0-C06E-493F-A1FC-2B0B85290EFD}" srcOrd="5" destOrd="0" presId="urn:microsoft.com/office/officeart/2005/8/layout/vList2"/>
    <dgm:cxn modelId="{1277D530-AC17-44C3-805C-31F9242603D6}" type="presParOf" srcId="{CA693270-389C-4E9B-8526-3239A13A868A}" destId="{927DAA16-404A-4CE5-B277-E9692AD1A473}" srcOrd="6" destOrd="0" presId="urn:microsoft.com/office/officeart/2005/8/layout/vList2"/>
    <dgm:cxn modelId="{27006B08-E16B-4632-8A78-D22CBA08AE42}" type="presParOf" srcId="{CA693270-389C-4E9B-8526-3239A13A868A}" destId="{0F741363-5DC9-4599-A21C-D4057B10802C}" srcOrd="7" destOrd="0" presId="urn:microsoft.com/office/officeart/2005/8/layout/vList2"/>
    <dgm:cxn modelId="{F2422CBA-05BE-4C8C-B57E-A3DDA20BFEA5}" type="presParOf" srcId="{CA693270-389C-4E9B-8526-3239A13A868A}" destId="{B0FF6DAC-DBAC-4F93-98C7-638C25D51A5D}" srcOrd="8" destOrd="0" presId="urn:microsoft.com/office/officeart/2005/8/layout/vList2"/>
    <dgm:cxn modelId="{A2A96CEA-5584-424E-80FB-1EF7EF5A64C1}" type="presParOf" srcId="{CA693270-389C-4E9B-8526-3239A13A868A}" destId="{1CB0987E-05CD-4A12-ABE6-002604402636}" srcOrd="9" destOrd="0" presId="urn:microsoft.com/office/officeart/2005/8/layout/vList2"/>
    <dgm:cxn modelId="{6A4E3335-E37D-4E3D-90A6-7551D9B631F2}" type="presParOf" srcId="{CA693270-389C-4E9B-8526-3239A13A868A}" destId="{3E2C2E4E-E438-42CC-B309-13800C97F974}" srcOrd="10" destOrd="0" presId="urn:microsoft.com/office/officeart/2005/8/layout/vList2"/>
    <dgm:cxn modelId="{54BF6A2C-E09E-4A14-8554-E2506DA58A23}" type="presParOf" srcId="{CA693270-389C-4E9B-8526-3239A13A868A}" destId="{916B195D-C957-4BAB-AB67-D04ADDC9E97A}" srcOrd="11" destOrd="0" presId="urn:microsoft.com/office/officeart/2005/8/layout/vList2"/>
    <dgm:cxn modelId="{BE1695C5-7DDE-46CE-A5B1-C610EE2DDB74}" type="presParOf" srcId="{CA693270-389C-4E9B-8526-3239A13A868A}" destId="{A52BEEBB-2ABE-47C5-BC98-920B88481D80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D8C679-95F5-4323-BC42-6B53941F0CFD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AACD18-5597-4E94-8D50-5F5474E0279E}">
      <dgm:prSet custT="1"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kk-KZ" sz="160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Маманды</a:t>
          </a:r>
          <a:r>
            <a:rPr lang="kk-KZ" sz="1600" b="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ғ</a:t>
          </a:r>
          <a:r>
            <a:rPr lang="kk-KZ" sz="160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ым-болаша</a:t>
          </a:r>
          <a:r>
            <a:rPr lang="kk-KZ" sz="1600" b="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ғ</a:t>
          </a:r>
          <a:r>
            <a:rPr lang="kk-KZ" sz="160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ым</a:t>
          </a:r>
          <a:r>
            <a: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 </a:t>
          </a:r>
          <a:r>
            <a:rPr lang="kk-KZ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</a:p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kk-KZ" sz="160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кадрларды алдын ала даярлау жобасы.</a:t>
          </a:r>
        </a:p>
      </dgm:t>
    </dgm:pt>
    <dgm:pt modelId="{187F6B3F-8EC2-42DD-AE6A-3F4D252FD8B4}" type="parTrans" cxnId="{9DCF7374-4429-413F-8FA9-FE9B46A2F9CE}">
      <dgm:prSet/>
      <dgm:spPr/>
      <dgm:t>
        <a:bodyPr/>
        <a:lstStyle/>
        <a:p>
          <a:pPr algn="l">
            <a:spcBef>
              <a:spcPts val="0"/>
            </a:spcBef>
            <a:spcAft>
              <a:spcPts val="0"/>
            </a:spcAft>
          </a:pPr>
          <a:endParaRPr lang="en-US" sz="160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A7BA8D1C-F677-41BF-92DF-9232A77A1660}" type="sibTrans" cxnId="{9DCF7374-4429-413F-8FA9-FE9B46A2F9CE}">
      <dgm:prSet/>
      <dgm:spPr/>
      <dgm:t>
        <a:bodyPr/>
        <a:lstStyle/>
        <a:p>
          <a:pPr algn="l">
            <a:spcBef>
              <a:spcPts val="0"/>
            </a:spcBef>
            <a:spcAft>
              <a:spcPts val="0"/>
            </a:spcAft>
          </a:pPr>
          <a:endParaRPr lang="en-US" sz="160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0ED60EF1-135F-4830-A785-C4CF4A518C30}">
      <dgm:prSet custT="1"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kk-KZ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Педагогтерді инклюзивті-бағдарланған даярлау: жай-күйі мен</a:t>
          </a:r>
          <a:endParaRPr lang="ru-KZ" sz="16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kk-KZ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перспективалары</a:t>
          </a:r>
          <a:r>
            <a:rPr lang="ru-RU" sz="16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.</a:t>
          </a:r>
          <a:endParaRPr lang="en-US" sz="1600" dirty="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61296BD4-B77B-4541-A843-EE359DFD72DF}" type="parTrans" cxnId="{4E3B65BC-4408-424F-A5A1-1257212F48A6}">
      <dgm:prSet/>
      <dgm:spPr/>
      <dgm:t>
        <a:bodyPr/>
        <a:lstStyle/>
        <a:p>
          <a:pPr algn="l">
            <a:spcBef>
              <a:spcPts val="0"/>
            </a:spcBef>
            <a:spcAft>
              <a:spcPts val="0"/>
            </a:spcAft>
          </a:pPr>
          <a:endParaRPr lang="en-US" sz="160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C95E91FC-D0BA-4CA8-BE79-B3971A3819AC}" type="sibTrans" cxnId="{4E3B65BC-4408-424F-A5A1-1257212F48A6}">
      <dgm:prSet/>
      <dgm:spPr/>
      <dgm:t>
        <a:bodyPr/>
        <a:lstStyle/>
        <a:p>
          <a:pPr algn="l">
            <a:spcBef>
              <a:spcPts val="0"/>
            </a:spcBef>
            <a:spcAft>
              <a:spcPts val="0"/>
            </a:spcAft>
          </a:pPr>
          <a:endParaRPr lang="en-US" sz="160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F26C8AAE-7F61-4747-8021-A1B7F364FA6A}">
      <dgm:prSet custT="1"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kk-KZ" sz="160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Дуальды оқыту: мақсаттары</a:t>
          </a:r>
          <a:r>
            <a: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kk-KZ" sz="160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міндеттері, проблемалары жне оларды</a:t>
          </a:r>
          <a:endParaRPr lang="ru-KZ" sz="16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kk-KZ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шешу жолдары</a:t>
          </a:r>
          <a:r>
            <a:rPr lang="ru-RU" sz="16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.</a:t>
          </a:r>
          <a:endParaRPr lang="en-US" sz="1600" dirty="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BE005844-1D72-43FC-955B-0F4326171AA5}" type="parTrans" cxnId="{9B3D6454-6C68-4E65-B5C8-2BFD714E2F47}">
      <dgm:prSet/>
      <dgm:spPr/>
      <dgm:t>
        <a:bodyPr/>
        <a:lstStyle/>
        <a:p>
          <a:pPr algn="l">
            <a:spcBef>
              <a:spcPts val="0"/>
            </a:spcBef>
            <a:spcAft>
              <a:spcPts val="0"/>
            </a:spcAft>
          </a:pPr>
          <a:endParaRPr lang="en-US" sz="160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0896E660-C9D0-4C4B-A0F8-AB6E94F738D3}" type="sibTrans" cxnId="{9B3D6454-6C68-4E65-B5C8-2BFD714E2F47}">
      <dgm:prSet/>
      <dgm:spPr/>
      <dgm:t>
        <a:bodyPr/>
        <a:lstStyle/>
        <a:p>
          <a:pPr algn="l">
            <a:spcBef>
              <a:spcPts val="0"/>
            </a:spcBef>
            <a:spcAft>
              <a:spcPts val="0"/>
            </a:spcAft>
          </a:pPr>
          <a:endParaRPr lang="en-US" sz="160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B8754D71-1908-480C-88C4-24266CE2E801}">
      <dgm:prSet custT="1"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kk-KZ" sz="160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Жоғары білім берудегі жасанды интеллект</a:t>
          </a:r>
          <a:r>
            <a:rPr lang="ru-RU" sz="16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.</a:t>
          </a:r>
          <a:endParaRPr lang="en-US" sz="1600" dirty="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A65F5913-6F4D-4E48-8524-8F391ABCF56A}" type="parTrans" cxnId="{9B4DF926-5FE3-4B06-B093-811D4A688DEE}">
      <dgm:prSet/>
      <dgm:spPr/>
      <dgm:t>
        <a:bodyPr/>
        <a:lstStyle/>
        <a:p>
          <a:pPr algn="l">
            <a:spcBef>
              <a:spcPts val="0"/>
            </a:spcBef>
            <a:spcAft>
              <a:spcPts val="0"/>
            </a:spcAft>
          </a:pPr>
          <a:endParaRPr lang="en-US" sz="160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7A108BEF-04C7-4888-B6D5-C7E4427D486D}" type="sibTrans" cxnId="{9B4DF926-5FE3-4B06-B093-811D4A688DEE}">
      <dgm:prSet/>
      <dgm:spPr/>
      <dgm:t>
        <a:bodyPr/>
        <a:lstStyle/>
        <a:p>
          <a:pPr algn="l">
            <a:spcBef>
              <a:spcPts val="0"/>
            </a:spcBef>
            <a:spcAft>
              <a:spcPts val="0"/>
            </a:spcAft>
          </a:pPr>
          <a:endParaRPr lang="en-US" sz="160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6C9D2869-7FE7-44AB-9C82-A063D20EAF95}">
      <dgm:prSet custT="1"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Микро</a:t>
          </a:r>
          <a:r>
            <a:rPr lang="kk-KZ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біліктілік: Қазақстан Республикасында жоғары білім беруді</a:t>
          </a:r>
          <a:endParaRPr lang="ru-KZ" sz="16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kk-KZ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трансформациялаудың жаңа жолдары</a:t>
          </a:r>
          <a:r>
            <a:rPr lang="ru-RU" sz="16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.</a:t>
          </a:r>
          <a:endParaRPr lang="en-US" sz="1600" dirty="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801CCA00-C837-47A0-B595-79DBA0EE469A}" type="parTrans" cxnId="{900EFEB8-3FB8-43C7-A73B-8009E5AE5A5B}">
      <dgm:prSet/>
      <dgm:spPr/>
      <dgm:t>
        <a:bodyPr/>
        <a:lstStyle/>
        <a:p>
          <a:pPr algn="l">
            <a:spcBef>
              <a:spcPts val="0"/>
            </a:spcBef>
            <a:spcAft>
              <a:spcPts val="0"/>
            </a:spcAft>
          </a:pPr>
          <a:endParaRPr lang="en-US" sz="160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3DB26018-5A3B-420D-9E0B-84CF3F41B710}" type="sibTrans" cxnId="{900EFEB8-3FB8-43C7-A73B-8009E5AE5A5B}">
      <dgm:prSet/>
      <dgm:spPr/>
      <dgm:t>
        <a:bodyPr/>
        <a:lstStyle/>
        <a:p>
          <a:pPr algn="l">
            <a:spcBef>
              <a:spcPts val="0"/>
            </a:spcBef>
            <a:spcAft>
              <a:spcPts val="0"/>
            </a:spcAft>
          </a:pPr>
          <a:endParaRPr lang="en-US" sz="160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28C7302C-D79D-455D-BDEF-D57FF668B2B9}">
      <dgm:prSet custT="1"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kk-KZ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Кадрларды озық даярлау үшін университеттің білім беру бағдарламаларының портфелін жобалау</a:t>
          </a:r>
          <a:r>
            <a: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 </a:t>
          </a:r>
          <a:endParaRPr lang="en-US" sz="16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D53AFE-449E-4E56-9BA8-E184021CBAAF}" type="sibTrans" cxnId="{4FCCF58F-1431-4F28-A8C4-203E14756483}">
      <dgm:prSet/>
      <dgm:spPr/>
      <dgm:t>
        <a:bodyPr/>
        <a:lstStyle/>
        <a:p>
          <a:pPr algn="l">
            <a:spcBef>
              <a:spcPts val="0"/>
            </a:spcBef>
            <a:spcAft>
              <a:spcPts val="0"/>
            </a:spcAft>
          </a:pPr>
          <a:endParaRPr lang="en-US" sz="160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8A19D2AF-E325-4FAE-AEB6-6D96272D58A6}" type="parTrans" cxnId="{4FCCF58F-1431-4F28-A8C4-203E14756483}">
      <dgm:prSet/>
      <dgm:spPr/>
      <dgm:t>
        <a:bodyPr/>
        <a:lstStyle/>
        <a:p>
          <a:pPr algn="l">
            <a:spcBef>
              <a:spcPts val="0"/>
            </a:spcBef>
            <a:spcAft>
              <a:spcPts val="0"/>
            </a:spcAft>
          </a:pPr>
          <a:endParaRPr lang="en-US" sz="160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41E3923A-BC20-4421-9BEB-81E85F715956}" type="pres">
      <dgm:prSet presAssocID="{E9D8C679-95F5-4323-BC42-6B53941F0CFD}" presName="root" presStyleCnt="0">
        <dgm:presLayoutVars>
          <dgm:dir/>
          <dgm:resizeHandles val="exact"/>
        </dgm:presLayoutVars>
      </dgm:prSet>
      <dgm:spPr/>
    </dgm:pt>
    <dgm:pt modelId="{16CF535F-076B-4E41-9520-AA68BE81E059}" type="pres">
      <dgm:prSet presAssocID="{28C7302C-D79D-455D-BDEF-D57FF668B2B9}" presName="compNode" presStyleCnt="0"/>
      <dgm:spPr/>
    </dgm:pt>
    <dgm:pt modelId="{01EA9E84-6725-4E77-A7D2-12ABC7ED54DC}" type="pres">
      <dgm:prSet presAssocID="{28C7302C-D79D-455D-BDEF-D57FF668B2B9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4C79CADD-F8B1-495E-BF40-3BA02A135F61}" type="pres">
      <dgm:prSet presAssocID="{28C7302C-D79D-455D-BDEF-D57FF668B2B9}" presName="spaceRect" presStyleCnt="0"/>
      <dgm:spPr/>
    </dgm:pt>
    <dgm:pt modelId="{66AD3783-CE3F-4CAD-8AD0-86A3115C8772}" type="pres">
      <dgm:prSet presAssocID="{28C7302C-D79D-455D-BDEF-D57FF668B2B9}" presName="textRect" presStyleLbl="revTx" presStyleIdx="0" presStyleCnt="6" custLinFactNeighborX="10522" custLinFactNeighborY="-31397">
        <dgm:presLayoutVars>
          <dgm:chMax val="1"/>
          <dgm:chPref val="1"/>
        </dgm:presLayoutVars>
      </dgm:prSet>
      <dgm:spPr/>
    </dgm:pt>
    <dgm:pt modelId="{5C3FE96E-1367-4D7C-AC86-CF780CA18E5A}" type="pres">
      <dgm:prSet presAssocID="{58D53AFE-449E-4E56-9BA8-E184021CBAAF}" presName="sibTrans" presStyleCnt="0"/>
      <dgm:spPr/>
    </dgm:pt>
    <dgm:pt modelId="{67F891C3-279F-42A2-9D51-0C6C262200AF}" type="pres">
      <dgm:prSet presAssocID="{1DAACD18-5597-4E94-8D50-5F5474E0279E}" presName="compNode" presStyleCnt="0"/>
      <dgm:spPr/>
    </dgm:pt>
    <dgm:pt modelId="{78334B18-E1FD-491B-9143-F9E89E888EAD}" type="pres">
      <dgm:prSet presAssocID="{1DAACD18-5597-4E94-8D50-5F5474E0279E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DCFD4B83-0AE5-4670-BE08-149CD3C76F0F}" type="pres">
      <dgm:prSet presAssocID="{1DAACD18-5597-4E94-8D50-5F5474E0279E}" presName="spaceRect" presStyleCnt="0"/>
      <dgm:spPr/>
    </dgm:pt>
    <dgm:pt modelId="{0FB642B3-2101-43A6-A2B7-3C71453E6D7B}" type="pres">
      <dgm:prSet presAssocID="{1DAACD18-5597-4E94-8D50-5F5474E0279E}" presName="textRect" presStyleLbl="revTx" presStyleIdx="1" presStyleCnt="6" custLinFactNeighborX="20049" custLinFactNeighborY="-18736">
        <dgm:presLayoutVars>
          <dgm:chMax val="1"/>
          <dgm:chPref val="1"/>
        </dgm:presLayoutVars>
      </dgm:prSet>
      <dgm:spPr/>
    </dgm:pt>
    <dgm:pt modelId="{E81C39CF-F669-4683-A982-A57C4D62FF8C}" type="pres">
      <dgm:prSet presAssocID="{A7BA8D1C-F677-41BF-92DF-9232A77A1660}" presName="sibTrans" presStyleCnt="0"/>
      <dgm:spPr/>
    </dgm:pt>
    <dgm:pt modelId="{6109E4B1-621B-4481-9CC0-2038F7243AD0}" type="pres">
      <dgm:prSet presAssocID="{0ED60EF1-135F-4830-A785-C4CF4A518C30}" presName="compNode" presStyleCnt="0"/>
      <dgm:spPr/>
    </dgm:pt>
    <dgm:pt modelId="{6AE8F842-E16A-43E3-BBBA-449A4C484D7F}" type="pres">
      <dgm:prSet presAssocID="{0ED60EF1-135F-4830-A785-C4CF4A518C30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FEA0C8A5-D174-4595-8EF1-BCFEA5D2409C}" type="pres">
      <dgm:prSet presAssocID="{0ED60EF1-135F-4830-A785-C4CF4A518C30}" presName="spaceRect" presStyleCnt="0"/>
      <dgm:spPr/>
    </dgm:pt>
    <dgm:pt modelId="{40517202-0DC1-457F-8197-DAB785256D52}" type="pres">
      <dgm:prSet presAssocID="{0ED60EF1-135F-4830-A785-C4CF4A518C30}" presName="textRect" presStyleLbl="revTx" presStyleIdx="2" presStyleCnt="6" custLinFactNeighborX="12080" custLinFactNeighborY="-16716">
        <dgm:presLayoutVars>
          <dgm:chMax val="1"/>
          <dgm:chPref val="1"/>
        </dgm:presLayoutVars>
      </dgm:prSet>
      <dgm:spPr/>
    </dgm:pt>
    <dgm:pt modelId="{B5452B52-68A5-4070-B39F-9E14354B5240}" type="pres">
      <dgm:prSet presAssocID="{C95E91FC-D0BA-4CA8-BE79-B3971A3819AC}" presName="sibTrans" presStyleCnt="0"/>
      <dgm:spPr/>
    </dgm:pt>
    <dgm:pt modelId="{A45480C9-85BF-4D88-A39A-D64744272298}" type="pres">
      <dgm:prSet presAssocID="{F26C8AAE-7F61-4747-8021-A1B7F364FA6A}" presName="compNode" presStyleCnt="0"/>
      <dgm:spPr/>
    </dgm:pt>
    <dgm:pt modelId="{4ECFD1B9-E113-4993-A3F1-DE6D3BEF6DA0}" type="pres">
      <dgm:prSet presAssocID="{F26C8AAE-7F61-4747-8021-A1B7F364FA6A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В яблочко"/>
        </a:ext>
      </dgm:extLst>
    </dgm:pt>
    <dgm:pt modelId="{B819A0B1-4E24-49CA-9E1C-531CF4FE04F6}" type="pres">
      <dgm:prSet presAssocID="{F26C8AAE-7F61-4747-8021-A1B7F364FA6A}" presName="spaceRect" presStyleCnt="0"/>
      <dgm:spPr/>
    </dgm:pt>
    <dgm:pt modelId="{3D7D6F5A-E22E-4DB4-810D-D230B1C3F7ED}" type="pres">
      <dgm:prSet presAssocID="{F26C8AAE-7F61-4747-8021-A1B7F364FA6A}" presName="textRect" presStyleLbl="revTx" presStyleIdx="3" presStyleCnt="6" custLinFactNeighborX="7921" custLinFactNeighborY="-16716">
        <dgm:presLayoutVars>
          <dgm:chMax val="1"/>
          <dgm:chPref val="1"/>
        </dgm:presLayoutVars>
      </dgm:prSet>
      <dgm:spPr/>
    </dgm:pt>
    <dgm:pt modelId="{26DC3114-B1E2-4FEB-A149-14F71FF448BA}" type="pres">
      <dgm:prSet presAssocID="{0896E660-C9D0-4C4B-A0F8-AB6E94F738D3}" presName="sibTrans" presStyleCnt="0"/>
      <dgm:spPr/>
    </dgm:pt>
    <dgm:pt modelId="{ACAE6D21-482B-41E1-B8EF-C81479C5A5D1}" type="pres">
      <dgm:prSet presAssocID="{B8754D71-1908-480C-88C4-24266CE2E801}" presName="compNode" presStyleCnt="0"/>
      <dgm:spPr/>
    </dgm:pt>
    <dgm:pt modelId="{CB66C2E2-E10A-4EA2-926B-3FA12CB8B093}" type="pres">
      <dgm:prSet presAssocID="{B8754D71-1908-480C-88C4-24266CE2E801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FA1AF7C8-0808-4678-8283-35F27AD81893}" type="pres">
      <dgm:prSet presAssocID="{B8754D71-1908-480C-88C4-24266CE2E801}" presName="spaceRect" presStyleCnt="0"/>
      <dgm:spPr/>
    </dgm:pt>
    <dgm:pt modelId="{8EA404D3-BE50-486B-BADB-4374FFF7F511}" type="pres">
      <dgm:prSet presAssocID="{B8754D71-1908-480C-88C4-24266CE2E801}" presName="textRect" presStyleLbl="revTx" presStyleIdx="4" presStyleCnt="6" custLinFactNeighborX="6073" custLinFactNeighborY="-15030">
        <dgm:presLayoutVars>
          <dgm:chMax val="1"/>
          <dgm:chPref val="1"/>
        </dgm:presLayoutVars>
      </dgm:prSet>
      <dgm:spPr/>
    </dgm:pt>
    <dgm:pt modelId="{26B5D3B2-914E-48EB-AD2C-FE0C52FCCA11}" type="pres">
      <dgm:prSet presAssocID="{7A108BEF-04C7-4888-B6D5-C7E4427D486D}" presName="sibTrans" presStyleCnt="0"/>
      <dgm:spPr/>
    </dgm:pt>
    <dgm:pt modelId="{91DD39F1-8324-491A-A73A-34AC3B5E125F}" type="pres">
      <dgm:prSet presAssocID="{6C9D2869-7FE7-44AB-9C82-A063D20EAF95}" presName="compNode" presStyleCnt="0"/>
      <dgm:spPr/>
    </dgm:pt>
    <dgm:pt modelId="{308ABBFE-43C9-4FC4-8F4D-CADCAF89F0F5}" type="pres">
      <dgm:prSet presAssocID="{6C9D2869-7FE7-44AB-9C82-A063D20EAF95}" presName="iconRect" presStyleLbl="node1" presStyleIdx="5" presStyleCnt="6" custLinFactNeighborX="-34518" custLinFactNeighborY="1403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rrow: Slight curve"/>
        </a:ext>
      </dgm:extLst>
    </dgm:pt>
    <dgm:pt modelId="{A58BAA55-924D-4CE0-8883-7DAD47892D9A}" type="pres">
      <dgm:prSet presAssocID="{6C9D2869-7FE7-44AB-9C82-A063D20EAF95}" presName="spaceRect" presStyleCnt="0"/>
      <dgm:spPr/>
    </dgm:pt>
    <dgm:pt modelId="{6098F83C-B9D7-4C72-A7B7-3EDB0AC649D5}" type="pres">
      <dgm:prSet presAssocID="{6C9D2869-7FE7-44AB-9C82-A063D20EAF95}" presName="textRect" presStyleLbl="revTx" presStyleIdx="5" presStyleCnt="6" custScaleX="132760" custLinFactNeighborX="-2729" custLinFactNeighborY="-17017">
        <dgm:presLayoutVars>
          <dgm:chMax val="1"/>
          <dgm:chPref val="1"/>
        </dgm:presLayoutVars>
      </dgm:prSet>
      <dgm:spPr/>
    </dgm:pt>
  </dgm:ptLst>
  <dgm:cxnLst>
    <dgm:cxn modelId="{9B4DF926-5FE3-4B06-B093-811D4A688DEE}" srcId="{E9D8C679-95F5-4323-BC42-6B53941F0CFD}" destId="{B8754D71-1908-480C-88C4-24266CE2E801}" srcOrd="4" destOrd="0" parTransId="{A65F5913-6F4D-4E48-8524-8F391ABCF56A}" sibTransId="{7A108BEF-04C7-4888-B6D5-C7E4427D486D}"/>
    <dgm:cxn modelId="{F566692C-B446-4C74-B2E5-C0667741EE3C}" type="presOf" srcId="{E9D8C679-95F5-4323-BC42-6B53941F0CFD}" destId="{41E3923A-BC20-4421-9BEB-81E85F715956}" srcOrd="0" destOrd="0" presId="urn:microsoft.com/office/officeart/2018/2/layout/IconLabelList"/>
    <dgm:cxn modelId="{F32CA74E-BC7E-456F-AFCE-1AC670A2BD11}" type="presOf" srcId="{1DAACD18-5597-4E94-8D50-5F5474E0279E}" destId="{0FB642B3-2101-43A6-A2B7-3C71453E6D7B}" srcOrd="0" destOrd="0" presId="urn:microsoft.com/office/officeart/2018/2/layout/IconLabelList"/>
    <dgm:cxn modelId="{0C37BD6F-DE9C-4C8F-AC24-740F372C2D79}" type="presOf" srcId="{28C7302C-D79D-455D-BDEF-D57FF668B2B9}" destId="{66AD3783-CE3F-4CAD-8AD0-86A3115C8772}" srcOrd="0" destOrd="0" presId="urn:microsoft.com/office/officeart/2018/2/layout/IconLabelList"/>
    <dgm:cxn modelId="{9B3D6454-6C68-4E65-B5C8-2BFD714E2F47}" srcId="{E9D8C679-95F5-4323-BC42-6B53941F0CFD}" destId="{F26C8AAE-7F61-4747-8021-A1B7F364FA6A}" srcOrd="3" destOrd="0" parTransId="{BE005844-1D72-43FC-955B-0F4326171AA5}" sibTransId="{0896E660-C9D0-4C4B-A0F8-AB6E94F738D3}"/>
    <dgm:cxn modelId="{9DCF7374-4429-413F-8FA9-FE9B46A2F9CE}" srcId="{E9D8C679-95F5-4323-BC42-6B53941F0CFD}" destId="{1DAACD18-5597-4E94-8D50-5F5474E0279E}" srcOrd="1" destOrd="0" parTransId="{187F6B3F-8EC2-42DD-AE6A-3F4D252FD8B4}" sibTransId="{A7BA8D1C-F677-41BF-92DF-9232A77A1660}"/>
    <dgm:cxn modelId="{D2C83658-B709-451C-A007-A1CA768E9CC3}" type="presOf" srcId="{0ED60EF1-135F-4830-A785-C4CF4A518C30}" destId="{40517202-0DC1-457F-8197-DAB785256D52}" srcOrd="0" destOrd="0" presId="urn:microsoft.com/office/officeart/2018/2/layout/IconLabelList"/>
    <dgm:cxn modelId="{E6BE457C-03BC-49B8-9A6B-67BA8400522F}" type="presOf" srcId="{B8754D71-1908-480C-88C4-24266CE2E801}" destId="{8EA404D3-BE50-486B-BADB-4374FFF7F511}" srcOrd="0" destOrd="0" presId="urn:microsoft.com/office/officeart/2018/2/layout/IconLabelList"/>
    <dgm:cxn modelId="{4FCCF58F-1431-4F28-A8C4-203E14756483}" srcId="{E9D8C679-95F5-4323-BC42-6B53941F0CFD}" destId="{28C7302C-D79D-455D-BDEF-D57FF668B2B9}" srcOrd="0" destOrd="0" parTransId="{8A19D2AF-E325-4FAE-AEB6-6D96272D58A6}" sibTransId="{58D53AFE-449E-4E56-9BA8-E184021CBAAF}"/>
    <dgm:cxn modelId="{900EFEB8-3FB8-43C7-A73B-8009E5AE5A5B}" srcId="{E9D8C679-95F5-4323-BC42-6B53941F0CFD}" destId="{6C9D2869-7FE7-44AB-9C82-A063D20EAF95}" srcOrd="5" destOrd="0" parTransId="{801CCA00-C837-47A0-B595-79DBA0EE469A}" sibTransId="{3DB26018-5A3B-420D-9E0B-84CF3F41B710}"/>
    <dgm:cxn modelId="{4E3B65BC-4408-424F-A5A1-1257212F48A6}" srcId="{E9D8C679-95F5-4323-BC42-6B53941F0CFD}" destId="{0ED60EF1-135F-4830-A785-C4CF4A518C30}" srcOrd="2" destOrd="0" parTransId="{61296BD4-B77B-4541-A843-EE359DFD72DF}" sibTransId="{C95E91FC-D0BA-4CA8-BE79-B3971A3819AC}"/>
    <dgm:cxn modelId="{8F20F8BF-92A3-41FB-88AC-AFE135CC1C9B}" type="presOf" srcId="{6C9D2869-7FE7-44AB-9C82-A063D20EAF95}" destId="{6098F83C-B9D7-4C72-A7B7-3EDB0AC649D5}" srcOrd="0" destOrd="0" presId="urn:microsoft.com/office/officeart/2018/2/layout/IconLabelList"/>
    <dgm:cxn modelId="{9F0CE8D3-C827-4064-AD32-4FC4D3FD1C1F}" type="presOf" srcId="{F26C8AAE-7F61-4747-8021-A1B7F364FA6A}" destId="{3D7D6F5A-E22E-4DB4-810D-D230B1C3F7ED}" srcOrd="0" destOrd="0" presId="urn:microsoft.com/office/officeart/2018/2/layout/IconLabelList"/>
    <dgm:cxn modelId="{D2449C03-DD0A-4B93-9413-61B7F90BCD5A}" type="presParOf" srcId="{41E3923A-BC20-4421-9BEB-81E85F715956}" destId="{16CF535F-076B-4E41-9520-AA68BE81E059}" srcOrd="0" destOrd="0" presId="urn:microsoft.com/office/officeart/2018/2/layout/IconLabelList"/>
    <dgm:cxn modelId="{8B140740-50FD-419E-88B3-5611B9A50FDA}" type="presParOf" srcId="{16CF535F-076B-4E41-9520-AA68BE81E059}" destId="{01EA9E84-6725-4E77-A7D2-12ABC7ED54DC}" srcOrd="0" destOrd="0" presId="urn:microsoft.com/office/officeart/2018/2/layout/IconLabelList"/>
    <dgm:cxn modelId="{F9491B25-009B-49A1-BF43-122C25DE1D3A}" type="presParOf" srcId="{16CF535F-076B-4E41-9520-AA68BE81E059}" destId="{4C79CADD-F8B1-495E-BF40-3BA02A135F61}" srcOrd="1" destOrd="0" presId="urn:microsoft.com/office/officeart/2018/2/layout/IconLabelList"/>
    <dgm:cxn modelId="{D98F2D74-9D48-4E9E-8B11-C4C122BA1E8C}" type="presParOf" srcId="{16CF535F-076B-4E41-9520-AA68BE81E059}" destId="{66AD3783-CE3F-4CAD-8AD0-86A3115C8772}" srcOrd="2" destOrd="0" presId="urn:microsoft.com/office/officeart/2018/2/layout/IconLabelList"/>
    <dgm:cxn modelId="{A01EA72A-EEDD-49E6-8EFC-7374B399B832}" type="presParOf" srcId="{41E3923A-BC20-4421-9BEB-81E85F715956}" destId="{5C3FE96E-1367-4D7C-AC86-CF780CA18E5A}" srcOrd="1" destOrd="0" presId="urn:microsoft.com/office/officeart/2018/2/layout/IconLabelList"/>
    <dgm:cxn modelId="{360B0F6D-1495-4B42-AC3D-CA5092AE8878}" type="presParOf" srcId="{41E3923A-BC20-4421-9BEB-81E85F715956}" destId="{67F891C3-279F-42A2-9D51-0C6C262200AF}" srcOrd="2" destOrd="0" presId="urn:microsoft.com/office/officeart/2018/2/layout/IconLabelList"/>
    <dgm:cxn modelId="{A5DA4DF0-6418-41F6-9E5F-26A7A43ED048}" type="presParOf" srcId="{67F891C3-279F-42A2-9D51-0C6C262200AF}" destId="{78334B18-E1FD-491B-9143-F9E89E888EAD}" srcOrd="0" destOrd="0" presId="urn:microsoft.com/office/officeart/2018/2/layout/IconLabelList"/>
    <dgm:cxn modelId="{06503335-8FA1-4F53-95B6-D70C1072A6EF}" type="presParOf" srcId="{67F891C3-279F-42A2-9D51-0C6C262200AF}" destId="{DCFD4B83-0AE5-4670-BE08-149CD3C76F0F}" srcOrd="1" destOrd="0" presId="urn:microsoft.com/office/officeart/2018/2/layout/IconLabelList"/>
    <dgm:cxn modelId="{FD3364B1-B3FC-4849-A878-27D54481BBB1}" type="presParOf" srcId="{67F891C3-279F-42A2-9D51-0C6C262200AF}" destId="{0FB642B3-2101-43A6-A2B7-3C71453E6D7B}" srcOrd="2" destOrd="0" presId="urn:microsoft.com/office/officeart/2018/2/layout/IconLabelList"/>
    <dgm:cxn modelId="{F356A7AB-E92D-41A9-860C-4300403E25B3}" type="presParOf" srcId="{41E3923A-BC20-4421-9BEB-81E85F715956}" destId="{E81C39CF-F669-4683-A982-A57C4D62FF8C}" srcOrd="3" destOrd="0" presId="urn:microsoft.com/office/officeart/2018/2/layout/IconLabelList"/>
    <dgm:cxn modelId="{EBC8EA74-DB37-4EBA-BE34-3B50E911E0C1}" type="presParOf" srcId="{41E3923A-BC20-4421-9BEB-81E85F715956}" destId="{6109E4B1-621B-4481-9CC0-2038F7243AD0}" srcOrd="4" destOrd="0" presId="urn:microsoft.com/office/officeart/2018/2/layout/IconLabelList"/>
    <dgm:cxn modelId="{12437576-3519-4663-9B11-9FE6594D7DAD}" type="presParOf" srcId="{6109E4B1-621B-4481-9CC0-2038F7243AD0}" destId="{6AE8F842-E16A-43E3-BBBA-449A4C484D7F}" srcOrd="0" destOrd="0" presId="urn:microsoft.com/office/officeart/2018/2/layout/IconLabelList"/>
    <dgm:cxn modelId="{E93FC128-6370-4543-B34F-9CB8B77123C1}" type="presParOf" srcId="{6109E4B1-621B-4481-9CC0-2038F7243AD0}" destId="{FEA0C8A5-D174-4595-8EF1-BCFEA5D2409C}" srcOrd="1" destOrd="0" presId="urn:microsoft.com/office/officeart/2018/2/layout/IconLabelList"/>
    <dgm:cxn modelId="{665E398A-B307-40B7-863E-FA62BB45C599}" type="presParOf" srcId="{6109E4B1-621B-4481-9CC0-2038F7243AD0}" destId="{40517202-0DC1-457F-8197-DAB785256D52}" srcOrd="2" destOrd="0" presId="urn:microsoft.com/office/officeart/2018/2/layout/IconLabelList"/>
    <dgm:cxn modelId="{FA16A768-A3F0-43B2-A306-6AE4BAE5DB80}" type="presParOf" srcId="{41E3923A-BC20-4421-9BEB-81E85F715956}" destId="{B5452B52-68A5-4070-B39F-9E14354B5240}" srcOrd="5" destOrd="0" presId="urn:microsoft.com/office/officeart/2018/2/layout/IconLabelList"/>
    <dgm:cxn modelId="{DE3E6DCA-DC46-480A-89E4-5CC95A7970C4}" type="presParOf" srcId="{41E3923A-BC20-4421-9BEB-81E85F715956}" destId="{A45480C9-85BF-4D88-A39A-D64744272298}" srcOrd="6" destOrd="0" presId="urn:microsoft.com/office/officeart/2018/2/layout/IconLabelList"/>
    <dgm:cxn modelId="{D005819C-7D14-4D52-BD22-BD3C5696D724}" type="presParOf" srcId="{A45480C9-85BF-4D88-A39A-D64744272298}" destId="{4ECFD1B9-E113-4993-A3F1-DE6D3BEF6DA0}" srcOrd="0" destOrd="0" presId="urn:microsoft.com/office/officeart/2018/2/layout/IconLabelList"/>
    <dgm:cxn modelId="{1324F948-5288-48AA-8D05-30C2EAF2E86F}" type="presParOf" srcId="{A45480C9-85BF-4D88-A39A-D64744272298}" destId="{B819A0B1-4E24-49CA-9E1C-531CF4FE04F6}" srcOrd="1" destOrd="0" presId="urn:microsoft.com/office/officeart/2018/2/layout/IconLabelList"/>
    <dgm:cxn modelId="{A5B6A141-2355-4D39-A083-DCFCF0F7713B}" type="presParOf" srcId="{A45480C9-85BF-4D88-A39A-D64744272298}" destId="{3D7D6F5A-E22E-4DB4-810D-D230B1C3F7ED}" srcOrd="2" destOrd="0" presId="urn:microsoft.com/office/officeart/2018/2/layout/IconLabelList"/>
    <dgm:cxn modelId="{07CEC3BE-E1DF-4425-B1A2-EBDFA2C9749A}" type="presParOf" srcId="{41E3923A-BC20-4421-9BEB-81E85F715956}" destId="{26DC3114-B1E2-4FEB-A149-14F71FF448BA}" srcOrd="7" destOrd="0" presId="urn:microsoft.com/office/officeart/2018/2/layout/IconLabelList"/>
    <dgm:cxn modelId="{BA403460-2D0C-4C81-80BD-F93E965E6341}" type="presParOf" srcId="{41E3923A-BC20-4421-9BEB-81E85F715956}" destId="{ACAE6D21-482B-41E1-B8EF-C81479C5A5D1}" srcOrd="8" destOrd="0" presId="urn:microsoft.com/office/officeart/2018/2/layout/IconLabelList"/>
    <dgm:cxn modelId="{07AF0C8A-C1BB-4222-B594-3E0E3386D87B}" type="presParOf" srcId="{ACAE6D21-482B-41E1-B8EF-C81479C5A5D1}" destId="{CB66C2E2-E10A-4EA2-926B-3FA12CB8B093}" srcOrd="0" destOrd="0" presId="urn:microsoft.com/office/officeart/2018/2/layout/IconLabelList"/>
    <dgm:cxn modelId="{72E636F0-B76A-4BE8-B6D5-E0A414AF3763}" type="presParOf" srcId="{ACAE6D21-482B-41E1-B8EF-C81479C5A5D1}" destId="{FA1AF7C8-0808-4678-8283-35F27AD81893}" srcOrd="1" destOrd="0" presId="urn:microsoft.com/office/officeart/2018/2/layout/IconLabelList"/>
    <dgm:cxn modelId="{3632408A-2EB6-4B06-A957-E5FB95D3896A}" type="presParOf" srcId="{ACAE6D21-482B-41E1-B8EF-C81479C5A5D1}" destId="{8EA404D3-BE50-486B-BADB-4374FFF7F511}" srcOrd="2" destOrd="0" presId="urn:microsoft.com/office/officeart/2018/2/layout/IconLabelList"/>
    <dgm:cxn modelId="{51E341DA-1AD2-43CC-8CE0-77B41CE834C9}" type="presParOf" srcId="{41E3923A-BC20-4421-9BEB-81E85F715956}" destId="{26B5D3B2-914E-48EB-AD2C-FE0C52FCCA11}" srcOrd="9" destOrd="0" presId="urn:microsoft.com/office/officeart/2018/2/layout/IconLabelList"/>
    <dgm:cxn modelId="{8AC4116C-9FA2-4C95-8232-B2F2CAFEB71A}" type="presParOf" srcId="{41E3923A-BC20-4421-9BEB-81E85F715956}" destId="{91DD39F1-8324-491A-A73A-34AC3B5E125F}" srcOrd="10" destOrd="0" presId="urn:microsoft.com/office/officeart/2018/2/layout/IconLabelList"/>
    <dgm:cxn modelId="{C973EFB2-B07B-4648-9123-6E9F5B53FCA1}" type="presParOf" srcId="{91DD39F1-8324-491A-A73A-34AC3B5E125F}" destId="{308ABBFE-43C9-4FC4-8F4D-CADCAF89F0F5}" srcOrd="0" destOrd="0" presId="urn:microsoft.com/office/officeart/2018/2/layout/IconLabelList"/>
    <dgm:cxn modelId="{E463D6F3-C16A-4AD8-B8BD-FB6F04ADE0C3}" type="presParOf" srcId="{91DD39F1-8324-491A-A73A-34AC3B5E125F}" destId="{A58BAA55-924D-4CE0-8883-7DAD47892D9A}" srcOrd="1" destOrd="0" presId="urn:microsoft.com/office/officeart/2018/2/layout/IconLabelList"/>
    <dgm:cxn modelId="{C4C857A5-ABA6-44EC-866E-38595EB91B1E}" type="presParOf" srcId="{91DD39F1-8324-491A-A73A-34AC3B5E125F}" destId="{6098F83C-B9D7-4C72-A7B7-3EDB0AC649D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1EDD5E-C333-4A48-8223-830CE041CAA4}">
      <dsp:nvSpPr>
        <dsp:cNvPr id="0" name=""/>
        <dsp:cNvSpPr/>
      </dsp:nvSpPr>
      <dsp:spPr>
        <a:xfrm>
          <a:off x="0" y="0"/>
          <a:ext cx="6335846" cy="731712"/>
        </a:xfrm>
        <a:prstGeom prst="roundRect">
          <a:avLst/>
        </a:prstGeom>
        <a:solidFill>
          <a:srgbClr val="F6F6F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b="0" kern="120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ББ Тізіліміне </a:t>
          </a:r>
          <a:r>
            <a:rPr lang="kk-KZ" sz="2400" b="1" kern="120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 мың </a:t>
          </a:r>
          <a:r>
            <a:rPr lang="kk-KZ" sz="1800" b="0" kern="120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білім беру бағдарламасы енген</a:t>
          </a:r>
          <a:r>
            <a:rPr lang="ru-RU" sz="2000" b="0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000" kern="1200" dirty="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sp:txBody>
      <dsp:txXfrm>
        <a:off x="35719" y="35719"/>
        <a:ext cx="6264408" cy="660274"/>
      </dsp:txXfrm>
    </dsp:sp>
    <dsp:sp modelId="{A78B67C7-4481-442B-824B-3586C81F533D}">
      <dsp:nvSpPr>
        <dsp:cNvPr id="0" name=""/>
        <dsp:cNvSpPr/>
      </dsp:nvSpPr>
      <dsp:spPr>
        <a:xfrm>
          <a:off x="0" y="774356"/>
          <a:ext cx="6335846" cy="731712"/>
        </a:xfrm>
        <a:prstGeom prst="roundRect">
          <a:avLst/>
        </a:prstGeom>
        <a:solidFill>
          <a:srgbClr val="F6F6F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b="0" i="0" kern="120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Оның </a:t>
          </a:r>
          <a:r>
            <a:rPr lang="kk-KZ" sz="2400" b="1" i="0" kern="120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57%</a:t>
          </a:r>
          <a:r>
            <a:rPr lang="kk-KZ" sz="1800" b="1" i="0" kern="120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kk-KZ" sz="1800" b="0" i="0" kern="120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жаңартылған</a:t>
          </a:r>
          <a:endParaRPr lang="kk-KZ" sz="1800" kern="1200" noProof="1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719" y="810075"/>
        <a:ext cx="6264408" cy="660274"/>
      </dsp:txXfrm>
    </dsp:sp>
    <dsp:sp modelId="{B75610B9-D54C-48DE-8749-8886A2182E45}">
      <dsp:nvSpPr>
        <dsp:cNvPr id="0" name=""/>
        <dsp:cNvSpPr/>
      </dsp:nvSpPr>
      <dsp:spPr>
        <a:xfrm>
          <a:off x="0" y="1470391"/>
          <a:ext cx="6335846" cy="731712"/>
        </a:xfrm>
        <a:prstGeom prst="roundRect">
          <a:avLst/>
        </a:prstGeom>
        <a:solidFill>
          <a:srgbClr val="F6F6F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b="0" i="0" kern="120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Педагогикалық ЖЖОКБҰ тарапынан БББ Тізіліміне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b="0" i="0" kern="120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kk-KZ" sz="2400" b="1" i="0" kern="1200" noProof="1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1,7 </a:t>
          </a:r>
          <a:r>
            <a:rPr lang="kk-KZ" sz="2400" b="1" i="0" kern="120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мыңнан астам</a:t>
          </a:r>
          <a:r>
            <a:rPr lang="kk-KZ" sz="1800" b="1" i="0" kern="1200" noProof="1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 </a:t>
          </a:r>
          <a:r>
            <a:rPr lang="kk-KZ" sz="1800" b="0" i="0" kern="120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БББ енгізілген.</a:t>
          </a:r>
          <a:endParaRPr lang="kk-KZ" sz="1800" b="0" kern="1200" noProof="1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719" y="1506110"/>
        <a:ext cx="6264408" cy="660274"/>
      </dsp:txXfrm>
    </dsp:sp>
    <dsp:sp modelId="{927DAA16-404A-4CE5-B277-E9692AD1A473}">
      <dsp:nvSpPr>
        <dsp:cNvPr id="0" name=""/>
        <dsp:cNvSpPr/>
      </dsp:nvSpPr>
      <dsp:spPr>
        <a:xfrm>
          <a:off x="0" y="2216362"/>
          <a:ext cx="6335846" cy="731712"/>
        </a:xfrm>
        <a:prstGeom prst="roundRect">
          <a:avLst/>
        </a:prstGeom>
        <a:solidFill>
          <a:srgbClr val="F6F6F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i="0" kern="120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Оның </a:t>
          </a:r>
          <a:r>
            <a:rPr lang="ru-RU" sz="2400" b="1" i="0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89,7</a:t>
          </a:r>
          <a:r>
            <a:rPr lang="kk-KZ" sz="2400" b="1" i="0" kern="120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%-ы</a:t>
          </a:r>
          <a:r>
            <a:rPr lang="kk-KZ" sz="1800" i="0" kern="120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«Педагог» кәсіби стандарты негізінде жаңартылған</a:t>
          </a:r>
          <a:r>
            <a:rPr lang="kk-KZ" sz="1800" b="0" i="0" kern="120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endParaRPr lang="en-US" sz="1800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719" y="2252081"/>
        <a:ext cx="6264408" cy="660274"/>
      </dsp:txXfrm>
    </dsp:sp>
    <dsp:sp modelId="{B0FF6DAC-DBAC-4F93-98C7-638C25D51A5D}">
      <dsp:nvSpPr>
        <dsp:cNvPr id="0" name=""/>
        <dsp:cNvSpPr/>
      </dsp:nvSpPr>
      <dsp:spPr>
        <a:xfrm>
          <a:off x="0" y="2962334"/>
          <a:ext cx="6335846" cy="731712"/>
        </a:xfrm>
        <a:prstGeom prst="roundRect">
          <a:avLst/>
        </a:prstGeom>
        <a:solidFill>
          <a:srgbClr val="F6F6F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30</a:t>
          </a:r>
          <a:r>
            <a:rPr lang="ru-RU" sz="2400" kern="1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 </a:t>
          </a:r>
          <a:r>
            <a:rPr lang="kk-KZ" sz="1800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инновациялық БББ Дүниежүзілік Банктің «Орта білім беруді модернизациялау» жобасы аясында әзірленді.</a:t>
          </a:r>
          <a:endParaRPr lang="en-US" sz="1800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719" y="2998053"/>
        <a:ext cx="6264408" cy="660274"/>
      </dsp:txXfrm>
    </dsp:sp>
    <dsp:sp modelId="{3E2C2E4E-E438-42CC-B309-13800C97F974}">
      <dsp:nvSpPr>
        <dsp:cNvPr id="0" name=""/>
        <dsp:cNvSpPr/>
      </dsp:nvSpPr>
      <dsp:spPr>
        <a:xfrm>
          <a:off x="0" y="3708305"/>
          <a:ext cx="6335846" cy="731712"/>
        </a:xfrm>
        <a:prstGeom prst="roundRect">
          <a:avLst/>
        </a:prstGeom>
        <a:solidFill>
          <a:srgbClr val="F6F6F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b="0" i="0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ҚР ЖЖОКБҰ </a:t>
          </a:r>
          <a:r>
            <a:rPr lang="kk-KZ" sz="2400" b="1" i="0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245-ке жуық </a:t>
          </a:r>
          <a:r>
            <a:rPr lang="kk-KZ" sz="1800" b="0" i="0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бірлескен және қос дипломды БББ-ын жүзеге асырады.</a:t>
          </a:r>
          <a:endParaRPr lang="en-US" sz="1800" b="0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719" y="3744024"/>
        <a:ext cx="6264408" cy="660274"/>
      </dsp:txXfrm>
    </dsp:sp>
    <dsp:sp modelId="{A52BEEBB-2ABE-47C5-BC98-920B88481D80}">
      <dsp:nvSpPr>
        <dsp:cNvPr id="0" name=""/>
        <dsp:cNvSpPr/>
      </dsp:nvSpPr>
      <dsp:spPr>
        <a:xfrm>
          <a:off x="0" y="4454277"/>
          <a:ext cx="6335846" cy="731712"/>
        </a:xfrm>
        <a:prstGeom prst="roundRect">
          <a:avLst/>
        </a:prstGeom>
        <a:solidFill>
          <a:srgbClr val="F6F6F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0" kern="1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17</a:t>
          </a:r>
          <a:r>
            <a:rPr lang="ru-RU" sz="1800" b="1" i="0" kern="1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 </a:t>
          </a:r>
          <a:r>
            <a:rPr lang="kk-KZ" sz="1800" b="1" i="0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ЖЖОКБҰ</a:t>
          </a:r>
          <a:r>
            <a:rPr lang="ru-RU" sz="1800" b="1" i="0" kern="1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 </a:t>
          </a:r>
          <a:r>
            <a:rPr lang="ru-RU" sz="1800" b="0" i="0" kern="1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ЖИ </a:t>
          </a:r>
          <a:r>
            <a:rPr lang="kk-KZ" sz="1800" b="0" i="0" kern="1200" noProof="1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саласында </a:t>
          </a:r>
          <a:r>
            <a:rPr lang="kk-KZ" sz="1800" b="1" i="0" kern="1200" noProof="1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21 БББ</a:t>
          </a:r>
          <a:r>
            <a:rPr lang="kk-KZ" sz="1800" b="0" i="0" kern="1200" noProof="1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 әзірледі</a:t>
          </a:r>
          <a:endParaRPr lang="en-US" sz="1800" kern="1200" dirty="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sp:txBody>
      <dsp:txXfrm>
        <a:off x="35719" y="4489996"/>
        <a:ext cx="6264408" cy="6602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EA9E84-6725-4E77-A7D2-12ABC7ED54DC}">
      <dsp:nvSpPr>
        <dsp:cNvPr id="0" name=""/>
        <dsp:cNvSpPr/>
      </dsp:nvSpPr>
      <dsp:spPr>
        <a:xfrm>
          <a:off x="434339" y="408197"/>
          <a:ext cx="709541" cy="7095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AD3783-CE3F-4CAD-8AD0-86A3115C8772}">
      <dsp:nvSpPr>
        <dsp:cNvPr id="0" name=""/>
        <dsp:cNvSpPr/>
      </dsp:nvSpPr>
      <dsp:spPr>
        <a:xfrm>
          <a:off x="166638" y="1072340"/>
          <a:ext cx="1576757" cy="1241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kk-KZ" sz="1600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Кадрларды озық даярлау үшін университеттің білім беру бағдарламаларының портфелін жобалау</a:t>
          </a:r>
          <a:r>
            <a:rPr lang="ru-RU" sz="1600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 </a:t>
          </a:r>
          <a:endParaRPr lang="en-US" sz="1600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6638" y="1072340"/>
        <a:ext cx="1576757" cy="1241696"/>
      </dsp:txXfrm>
    </dsp:sp>
    <dsp:sp modelId="{78334B18-E1FD-491B-9143-F9E89E888EAD}">
      <dsp:nvSpPr>
        <dsp:cNvPr id="0" name=""/>
        <dsp:cNvSpPr/>
      </dsp:nvSpPr>
      <dsp:spPr>
        <a:xfrm>
          <a:off x="2287030" y="408197"/>
          <a:ext cx="709541" cy="70954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B642B3-2101-43A6-A2B7-3C71453E6D7B}">
      <dsp:nvSpPr>
        <dsp:cNvPr id="0" name=""/>
        <dsp:cNvSpPr/>
      </dsp:nvSpPr>
      <dsp:spPr>
        <a:xfrm>
          <a:off x="2169546" y="1229552"/>
          <a:ext cx="1576757" cy="1241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1600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kk-KZ" sz="1600" kern="120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Маманды</a:t>
          </a:r>
          <a:r>
            <a:rPr lang="kk-KZ" sz="1600" b="0" kern="120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ғ</a:t>
          </a:r>
          <a:r>
            <a:rPr lang="kk-KZ" sz="1600" kern="120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ым-болаша</a:t>
          </a:r>
          <a:r>
            <a:rPr lang="kk-KZ" sz="1600" b="0" kern="120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ғ</a:t>
          </a:r>
          <a:r>
            <a:rPr lang="kk-KZ" sz="1600" kern="120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ым</a:t>
          </a:r>
          <a:r>
            <a:rPr lang="ru-RU" sz="1600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 </a:t>
          </a:r>
          <a:r>
            <a:rPr lang="kk-KZ" sz="1600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</a:p>
        <a:p>
          <a:pPr marL="0" lvl="0" indent="0" algn="l" defTabSz="7112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kk-KZ" sz="1600" kern="120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кадрларды алдын ала даярлау жобасы.</a:t>
          </a:r>
        </a:p>
      </dsp:txBody>
      <dsp:txXfrm>
        <a:off x="2169546" y="1229552"/>
        <a:ext cx="1576757" cy="1241696"/>
      </dsp:txXfrm>
    </dsp:sp>
    <dsp:sp modelId="{6AE8F842-E16A-43E3-BBBA-449A4C484D7F}">
      <dsp:nvSpPr>
        <dsp:cNvPr id="0" name=""/>
        <dsp:cNvSpPr/>
      </dsp:nvSpPr>
      <dsp:spPr>
        <a:xfrm>
          <a:off x="4139720" y="408197"/>
          <a:ext cx="709541" cy="70954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517202-0DC1-457F-8197-DAB785256D52}">
      <dsp:nvSpPr>
        <dsp:cNvPr id="0" name=""/>
        <dsp:cNvSpPr/>
      </dsp:nvSpPr>
      <dsp:spPr>
        <a:xfrm>
          <a:off x="3896584" y="1254634"/>
          <a:ext cx="1576757" cy="1241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kk-KZ" sz="1600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Педагогтерді инклюзивті-бағдарланған даярлау: жай-күйі мен</a:t>
          </a:r>
          <a:endParaRPr lang="ru-KZ" sz="1600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defTabSz="711200">
            <a:buNone/>
          </a:pPr>
          <a:r>
            <a:rPr lang="kk-KZ" sz="1600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перспективалары</a:t>
          </a:r>
          <a:r>
            <a:rPr lang="ru-RU" sz="1600" kern="1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.</a:t>
          </a:r>
          <a:endParaRPr lang="en-US" sz="1600" kern="1200" dirty="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sp:txBody>
      <dsp:txXfrm>
        <a:off x="3896584" y="1254634"/>
        <a:ext cx="1576757" cy="1241696"/>
      </dsp:txXfrm>
    </dsp:sp>
    <dsp:sp modelId="{4ECFD1B9-E113-4993-A3F1-DE6D3BEF6DA0}">
      <dsp:nvSpPr>
        <dsp:cNvPr id="0" name=""/>
        <dsp:cNvSpPr/>
      </dsp:nvSpPr>
      <dsp:spPr>
        <a:xfrm>
          <a:off x="5992411" y="408197"/>
          <a:ext cx="709541" cy="70954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7D6F5A-E22E-4DB4-810D-D230B1C3F7ED}">
      <dsp:nvSpPr>
        <dsp:cNvPr id="0" name=""/>
        <dsp:cNvSpPr/>
      </dsp:nvSpPr>
      <dsp:spPr>
        <a:xfrm>
          <a:off x="5683697" y="1254634"/>
          <a:ext cx="1576757" cy="1241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kk-KZ" sz="1600" kern="120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Дуальды оқыту: мақсаттары</a:t>
          </a:r>
          <a:r>
            <a:rPr lang="ru-RU" sz="1600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kk-KZ" sz="1600" kern="120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міндеттері, проблемалары жне оларды</a:t>
          </a:r>
          <a:endParaRPr lang="ru-KZ" sz="1600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defTabSz="711200">
            <a:buNone/>
          </a:pPr>
          <a:r>
            <a:rPr lang="kk-KZ" sz="1600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шешу жолдары</a:t>
          </a:r>
          <a:r>
            <a:rPr lang="ru-RU" sz="1600" kern="1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.</a:t>
          </a:r>
          <a:endParaRPr lang="en-US" sz="1600" kern="1200" dirty="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sp:txBody>
      <dsp:txXfrm>
        <a:off x="5683697" y="1254634"/>
        <a:ext cx="1576757" cy="1241696"/>
      </dsp:txXfrm>
    </dsp:sp>
    <dsp:sp modelId="{CB66C2E2-E10A-4EA2-926B-3FA12CB8B093}">
      <dsp:nvSpPr>
        <dsp:cNvPr id="0" name=""/>
        <dsp:cNvSpPr/>
      </dsp:nvSpPr>
      <dsp:spPr>
        <a:xfrm>
          <a:off x="7845101" y="408197"/>
          <a:ext cx="709541" cy="70954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A404D3-BE50-486B-BADB-4374FFF7F511}">
      <dsp:nvSpPr>
        <dsp:cNvPr id="0" name=""/>
        <dsp:cNvSpPr/>
      </dsp:nvSpPr>
      <dsp:spPr>
        <a:xfrm>
          <a:off x="7507249" y="1275569"/>
          <a:ext cx="1576757" cy="1241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kk-KZ" sz="1600" kern="120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Жоғары білім берудегі жасанды интеллект</a:t>
          </a:r>
          <a:r>
            <a:rPr lang="ru-RU" sz="1600" kern="1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.</a:t>
          </a:r>
          <a:endParaRPr lang="en-US" sz="1600" kern="1200" dirty="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sp:txBody>
      <dsp:txXfrm>
        <a:off x="7507249" y="1275569"/>
        <a:ext cx="1576757" cy="1241696"/>
      </dsp:txXfrm>
    </dsp:sp>
    <dsp:sp modelId="{308ABBFE-43C9-4FC4-8F4D-CADCAF89F0F5}">
      <dsp:nvSpPr>
        <dsp:cNvPr id="0" name=""/>
        <dsp:cNvSpPr/>
      </dsp:nvSpPr>
      <dsp:spPr>
        <a:xfrm>
          <a:off x="9711145" y="507803"/>
          <a:ext cx="709541" cy="70954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98F83C-B9D7-4C72-A7B7-3EDB0AC649D5}">
      <dsp:nvSpPr>
        <dsp:cNvPr id="0" name=""/>
        <dsp:cNvSpPr/>
      </dsp:nvSpPr>
      <dsp:spPr>
        <a:xfrm>
          <a:off x="9221154" y="1250896"/>
          <a:ext cx="2093303" cy="1241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1600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Микро</a:t>
          </a:r>
          <a:r>
            <a:rPr lang="kk-KZ" sz="1600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біліктілік: Қазақстан Республикасында жоғары білім беруді</a:t>
          </a:r>
          <a:endParaRPr lang="ru-KZ" sz="1600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defTabSz="711200">
            <a:buNone/>
          </a:pPr>
          <a:r>
            <a:rPr lang="kk-KZ" sz="1600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трансформациялаудың жаңа жолдары</a:t>
          </a:r>
          <a:r>
            <a:rPr lang="ru-RU" sz="1600" kern="1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rPr>
            <a:t>.</a:t>
          </a:r>
          <a:endParaRPr lang="en-US" sz="1600" kern="1200" dirty="0">
            <a:solidFill>
              <a:schemeClr val="accent1">
                <a:lumMod val="50000"/>
              </a:schemeClr>
            </a:solidFill>
            <a:latin typeface="Arial Narrow" panose="020B0606020202030204" pitchFamily="34" charset="0"/>
          </a:endParaRPr>
        </a:p>
      </dsp:txBody>
      <dsp:txXfrm>
        <a:off x="9221154" y="1250896"/>
        <a:ext cx="2093303" cy="12416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6CF546D0-8F78-406A-B91E-E488C080AB90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CD634761-97D5-4F45-9265-7B0BBDC4CB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513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34761-97D5-4F45-9265-7B0BBDC4CB79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9198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BB88C-F25F-B0E2-01BF-AF30CEDC2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60EECA7-CFB0-CEC4-7E61-22BDFFEFF3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FDDB9C9-00CE-6754-4F1D-0E640E2382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58BC082-F37B-003A-172A-C4BC6D486E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34761-97D5-4F45-9265-7B0BBDC4CB79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1848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34761-97D5-4F45-9265-7B0BBDC4CB7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264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5EFED-12A3-7521-23F4-5DAEACF9E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8B0B336-2B1C-4D19-5A52-C9CD339EBC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FAA78BD-BF9C-93BC-6825-7D44FE03C9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46E6F8-96B2-87FE-B9B4-8E2D328351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34761-97D5-4F45-9265-7B0BBDC4CB7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214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34761-97D5-4F45-9265-7B0BBDC4CB7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378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655776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jpe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5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6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90744-9743-6F8C-55D0-1244ABA30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">
            <a:extLst>
              <a:ext uri="{FF2B5EF4-FFF2-40B4-BE49-F238E27FC236}">
                <a16:creationId xmlns:a16="http://schemas.microsoft.com/office/drawing/2014/main" id="{50138C1E-E92C-31A6-9BBE-F1BEDA27F224}"/>
              </a:ext>
            </a:extLst>
          </p:cNvPr>
          <p:cNvSpPr/>
          <p:nvPr/>
        </p:nvSpPr>
        <p:spPr>
          <a:xfrm>
            <a:off x="-18478" y="0"/>
            <a:ext cx="12228956" cy="7122746"/>
          </a:xfrm>
          <a:custGeom>
            <a:avLst/>
            <a:gdLst/>
            <a:ahLst/>
            <a:cxnLst/>
            <a:rect l="l" t="t" r="r" b="b"/>
            <a:pathLst>
              <a:path w="18251424" h="10287000">
                <a:moveTo>
                  <a:pt x="0" y="0"/>
                </a:moveTo>
                <a:lnTo>
                  <a:pt x="18251424" y="0"/>
                </a:lnTo>
                <a:lnTo>
                  <a:pt x="1825142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11F8BA5D-2CBE-BD4D-989E-9906A4EC1FBC}"/>
              </a:ext>
            </a:extLst>
          </p:cNvPr>
          <p:cNvSpPr/>
          <p:nvPr/>
        </p:nvSpPr>
        <p:spPr>
          <a:xfrm>
            <a:off x="831995" y="2070361"/>
            <a:ext cx="5046888" cy="4106985"/>
          </a:xfrm>
          <a:custGeom>
            <a:avLst/>
            <a:gdLst/>
            <a:ahLst/>
            <a:cxnLst/>
            <a:rect l="l" t="t" r="r" b="b"/>
            <a:pathLst>
              <a:path w="9471464" h="6785320">
                <a:moveTo>
                  <a:pt x="0" y="0"/>
                </a:moveTo>
                <a:lnTo>
                  <a:pt x="9471465" y="0"/>
                </a:lnTo>
                <a:lnTo>
                  <a:pt x="9471465" y="6785320"/>
                </a:lnTo>
                <a:lnTo>
                  <a:pt x="0" y="67853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403" r="-20807"/>
            </a:stretch>
          </a:blipFill>
        </p:spPr>
        <p:txBody>
          <a:bodyPr/>
          <a:lstStyle/>
          <a:p>
            <a:endParaRPr lang="ru-RU" dirty="0"/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EA300D85-FF09-3835-0A0C-FD6112F0CADD}"/>
              </a:ext>
            </a:extLst>
          </p:cNvPr>
          <p:cNvGrpSpPr/>
          <p:nvPr/>
        </p:nvGrpSpPr>
        <p:grpSpPr>
          <a:xfrm rot="5400000">
            <a:off x="165500" y="2151214"/>
            <a:ext cx="4454537" cy="3807689"/>
            <a:chOff x="-3210" y="1268473"/>
            <a:chExt cx="6350000" cy="6339840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B32CDC3F-22CD-22E5-5998-C39CE290A1FC}"/>
                </a:ext>
              </a:extLst>
            </p:cNvPr>
            <p:cNvSpPr/>
            <p:nvPr/>
          </p:nvSpPr>
          <p:spPr>
            <a:xfrm>
              <a:off x="-3210" y="1268473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C47D6">
                <a:alpha val="46667"/>
              </a:srgbClr>
            </a:solidFill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25" name="Freeform 8">
            <a:extLst>
              <a:ext uri="{FF2B5EF4-FFF2-40B4-BE49-F238E27FC236}">
                <a16:creationId xmlns:a16="http://schemas.microsoft.com/office/drawing/2014/main" id="{A953D02E-73EE-E65C-3FE9-11B0496014DB}"/>
              </a:ext>
            </a:extLst>
          </p:cNvPr>
          <p:cNvSpPr/>
          <p:nvPr/>
        </p:nvSpPr>
        <p:spPr>
          <a:xfrm>
            <a:off x="488924" y="312992"/>
            <a:ext cx="3022760" cy="959234"/>
          </a:xfrm>
          <a:custGeom>
            <a:avLst/>
            <a:gdLst/>
            <a:ahLst/>
            <a:cxnLst/>
            <a:rect l="l" t="t" r="r" b="b"/>
            <a:pathLst>
              <a:path w="5971294" h="1889650">
                <a:moveTo>
                  <a:pt x="0" y="0"/>
                </a:moveTo>
                <a:lnTo>
                  <a:pt x="5971294" y="0"/>
                </a:lnTo>
                <a:lnTo>
                  <a:pt x="5971294" y="1889650"/>
                </a:lnTo>
                <a:lnTo>
                  <a:pt x="0" y="1889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RU" dirty="0">
              <a:solidFill>
                <a:srgbClr val="F4B537"/>
              </a:solidFill>
            </a:endParaRP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4C65B703-3FF5-5D7C-F9E4-1D6B0B88270E}"/>
              </a:ext>
            </a:extLst>
          </p:cNvPr>
          <p:cNvSpPr txBox="1"/>
          <p:nvPr/>
        </p:nvSpPr>
        <p:spPr>
          <a:xfrm>
            <a:off x="6096000" y="4330687"/>
            <a:ext cx="593910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200" b="1" dirty="0">
                <a:solidFill>
                  <a:srgbClr val="F4B5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САРАПТАМАЛЫҚ СТРАТЕГИЯЛЫҚ СЕССИЯ-2025</a:t>
            </a:r>
          </a:p>
          <a:p>
            <a:endParaRPr lang="ru-RU" sz="2200" b="1" dirty="0">
              <a:solidFill>
                <a:srgbClr val="F4B537"/>
              </a:solidFill>
              <a:latin typeface="Arial Narrow" panose="020B0606020202030204" pitchFamily="34" charset="0"/>
            </a:endParaRPr>
          </a:p>
          <a:p>
            <a:r>
              <a:rPr lang="kk-KZ" sz="1800" b="1" noProof="1">
                <a:solidFill>
                  <a:srgbClr val="F4B53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Білім беру бағдарламалары сапасын қамтамасыз ету:</a:t>
            </a:r>
          </a:p>
          <a:p>
            <a:r>
              <a:rPr lang="kk-KZ" sz="1800" b="1" noProof="1">
                <a:solidFill>
                  <a:srgbClr val="F4B53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академиялық тұрғыдан қарау және инновациялық шешімдер</a:t>
            </a: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0C38D7EF-6FD6-34FD-820F-6D1FF407B86B}"/>
              </a:ext>
            </a:extLst>
          </p:cNvPr>
          <p:cNvSpPr txBox="1"/>
          <p:nvPr/>
        </p:nvSpPr>
        <p:spPr>
          <a:xfrm>
            <a:off x="-2466680" y="-725444"/>
            <a:ext cx="4859449" cy="3093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51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9930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F5E85-51F3-1EF8-303E-5CDE0BA8C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Номер слайда 5">
            <a:extLst>
              <a:ext uri="{FF2B5EF4-FFF2-40B4-BE49-F238E27FC236}">
                <a16:creationId xmlns:a16="http://schemas.microsoft.com/office/drawing/2014/main" id="{CC781B15-F440-9925-1ECB-248150C6C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3584" y="6491072"/>
            <a:ext cx="366665" cy="365125"/>
          </a:xfrm>
        </p:spPr>
        <p:txBody>
          <a:bodyPr/>
          <a:lstStyle/>
          <a:p>
            <a:pPr>
              <a:defRPr/>
            </a:pPr>
            <a:r>
              <a:rPr lang="ru-RU"/>
              <a:t>4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B5BE42B-86DC-91D8-299D-F12DB205A38E}"/>
              </a:ext>
            </a:extLst>
          </p:cNvPr>
          <p:cNvSpPr/>
          <p:nvPr/>
        </p:nvSpPr>
        <p:spPr>
          <a:xfrm>
            <a:off x="5310258" y="2710783"/>
            <a:ext cx="1571484" cy="143643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B2C650-5B14-4740-23DB-B1144C43C622}"/>
              </a:ext>
            </a:extLst>
          </p:cNvPr>
          <p:cNvSpPr txBox="1"/>
          <p:nvPr/>
        </p:nvSpPr>
        <p:spPr>
          <a:xfrm>
            <a:off x="415007" y="206867"/>
            <a:ext cx="7239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БІЛІМ БЕРУДЕГІ ЖАСАНДЫ ИНТЕЛЛЕКТ</a:t>
            </a:r>
            <a:endParaRPr lang="ru-RU" sz="2400" dirty="0"/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74EBC601-0D96-CAD1-F4D2-6ED3C7DFD7DD}"/>
              </a:ext>
            </a:extLst>
          </p:cNvPr>
          <p:cNvSpPr/>
          <p:nvPr/>
        </p:nvSpPr>
        <p:spPr>
          <a:xfrm rot="9230" flipV="1">
            <a:off x="418860" y="693401"/>
            <a:ext cx="9595944" cy="52105"/>
          </a:xfrm>
          <a:prstGeom prst="line">
            <a:avLst/>
          </a:prstGeom>
          <a:ln w="19050" cap="rnd">
            <a:solidFill>
              <a:srgbClr val="3F425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pic>
        <p:nvPicPr>
          <p:cNvPr id="8" name="Picture 2" descr="Изображение выглядит как эмблема, символ, нашивка, Торговая марка&#10;&#10;Автоматически созданное описание">
            <a:extLst>
              <a:ext uri="{FF2B5EF4-FFF2-40B4-BE49-F238E27FC236}">
                <a16:creationId xmlns:a16="http://schemas.microsoft.com/office/drawing/2014/main" id="{3E8B0CC1-C42E-3037-E157-53FC7F5EB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097" y="114700"/>
            <a:ext cx="775523" cy="83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62A59F55-15DA-E924-58AA-4793E1C7B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4178"/>
            <a:ext cx="12192000" cy="2182019"/>
          </a:xfrm>
          <a:prstGeom prst="rect">
            <a:avLst/>
          </a:prstGeom>
        </p:spPr>
      </p:pic>
      <p:pic>
        <p:nvPicPr>
          <p:cNvPr id="5" name="Image 1" descr="preencoded.png">
            <a:extLst>
              <a:ext uri="{FF2B5EF4-FFF2-40B4-BE49-F238E27FC236}">
                <a16:creationId xmlns:a16="http://schemas.microsoft.com/office/drawing/2014/main" id="{9F32C6D8-7D69-2B45-84C1-8EA3A258F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0175" y="1142881"/>
            <a:ext cx="481129" cy="481129"/>
          </a:xfrm>
          <a:prstGeom prst="rect">
            <a:avLst/>
          </a:prstGeom>
        </p:spPr>
      </p:pic>
      <p:sp>
        <p:nvSpPr>
          <p:cNvPr id="11" name="Text 1">
            <a:extLst>
              <a:ext uri="{FF2B5EF4-FFF2-40B4-BE49-F238E27FC236}">
                <a16:creationId xmlns:a16="http://schemas.microsoft.com/office/drawing/2014/main" id="{73193C1E-5022-621B-B26A-3A866DB18ABF}"/>
              </a:ext>
            </a:extLst>
          </p:cNvPr>
          <p:cNvSpPr/>
          <p:nvPr/>
        </p:nvSpPr>
        <p:spPr>
          <a:xfrm>
            <a:off x="3115311" y="1784764"/>
            <a:ext cx="1533818" cy="601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kk-KZ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Оқытуды жекелендіру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779BA592-7C41-C9A0-B9ED-A1E2C7D43640}"/>
              </a:ext>
            </a:extLst>
          </p:cNvPr>
          <p:cNvSpPr/>
          <p:nvPr/>
        </p:nvSpPr>
        <p:spPr>
          <a:xfrm>
            <a:off x="3088454" y="2634320"/>
            <a:ext cx="1754170" cy="1231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kk-KZ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ЖИ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kk-KZ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оқу материалын әр студенттің жеке қажеттіліктеріне бейімдейді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2" descr="preencoded.png">
            <a:extLst>
              <a:ext uri="{FF2B5EF4-FFF2-40B4-BE49-F238E27FC236}">
                <a16:creationId xmlns:a16="http://schemas.microsoft.com/office/drawing/2014/main" id="{CBC6A542-E630-9284-AFC1-0AEE7A0B9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0328" y="1189612"/>
            <a:ext cx="453591" cy="453591"/>
          </a:xfrm>
          <a:prstGeom prst="rect">
            <a:avLst/>
          </a:prstGeom>
        </p:spPr>
      </p:pic>
      <p:sp>
        <p:nvSpPr>
          <p:cNvPr id="14" name="Text 3">
            <a:extLst>
              <a:ext uri="{FF2B5EF4-FFF2-40B4-BE49-F238E27FC236}">
                <a16:creationId xmlns:a16="http://schemas.microsoft.com/office/drawing/2014/main" id="{A561DB08-495B-3D60-BC25-3765E76819D4}"/>
              </a:ext>
            </a:extLst>
          </p:cNvPr>
          <p:cNvSpPr/>
          <p:nvPr/>
        </p:nvSpPr>
        <p:spPr>
          <a:xfrm>
            <a:off x="8060699" y="1789852"/>
            <a:ext cx="1314462" cy="3459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kk-KZ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Деректерді</a:t>
            </a:r>
          </a:p>
          <a:p>
            <a:pPr marL="0" indent="0" algn="l">
              <a:buNone/>
            </a:pPr>
            <a:r>
              <a:rPr lang="kk-KZ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талдау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4">
            <a:extLst>
              <a:ext uri="{FF2B5EF4-FFF2-40B4-BE49-F238E27FC236}">
                <a16:creationId xmlns:a16="http://schemas.microsoft.com/office/drawing/2014/main" id="{2E5D9D16-64D2-8E5A-BEF3-D668223C0807}"/>
              </a:ext>
            </a:extLst>
          </p:cNvPr>
          <p:cNvSpPr/>
          <p:nvPr/>
        </p:nvSpPr>
        <p:spPr>
          <a:xfrm>
            <a:off x="7817010" y="2634321"/>
            <a:ext cx="1533818" cy="1231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kk-KZ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ЖИ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kk-KZ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оқу процесін жақсарту үшін білім беру деректерінің үлкен көлемін талдайды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 3" descr="preencoded.png">
            <a:extLst>
              <a:ext uri="{FF2B5EF4-FFF2-40B4-BE49-F238E27FC236}">
                <a16:creationId xmlns:a16="http://schemas.microsoft.com/office/drawing/2014/main" id="{B3F26917-4883-5503-2198-A0DD43ED0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2046" y="1184666"/>
            <a:ext cx="481129" cy="481129"/>
          </a:xfrm>
          <a:prstGeom prst="rect">
            <a:avLst/>
          </a:prstGeom>
        </p:spPr>
      </p:pic>
      <p:sp>
        <p:nvSpPr>
          <p:cNvPr id="17" name="Text 5">
            <a:extLst>
              <a:ext uri="{FF2B5EF4-FFF2-40B4-BE49-F238E27FC236}">
                <a16:creationId xmlns:a16="http://schemas.microsoft.com/office/drawing/2014/main" id="{74F8D801-3650-45C6-3F5D-3CE3FA07E15E}"/>
              </a:ext>
            </a:extLst>
          </p:cNvPr>
          <p:cNvSpPr/>
          <p:nvPr/>
        </p:nvSpPr>
        <p:spPr>
          <a:xfrm>
            <a:off x="10200002" y="1784720"/>
            <a:ext cx="1855618" cy="601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kk-KZ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Интеллектуалды көмекшілер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6">
            <a:extLst>
              <a:ext uri="{FF2B5EF4-FFF2-40B4-BE49-F238E27FC236}">
                <a16:creationId xmlns:a16="http://schemas.microsoft.com/office/drawing/2014/main" id="{BC0AF1CE-AAAB-E11A-BAFB-38D089D723E9}"/>
              </a:ext>
            </a:extLst>
          </p:cNvPr>
          <p:cNvSpPr/>
          <p:nvPr/>
        </p:nvSpPr>
        <p:spPr>
          <a:xfrm>
            <a:off x="10200002" y="2634321"/>
            <a:ext cx="1533818" cy="9235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kk-KZ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ЖИ-көмекшілер студенттер мен оқытушыларға әртүрлі мәселелерді шешуге көмектеседі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Image 4" descr="preencoded.png">
            <a:extLst>
              <a:ext uri="{FF2B5EF4-FFF2-40B4-BE49-F238E27FC236}">
                <a16:creationId xmlns:a16="http://schemas.microsoft.com/office/drawing/2014/main" id="{CE3A6BA6-0EFF-EFDD-F98A-AC512BB2D5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1715" y="1180843"/>
            <a:ext cx="481129" cy="481129"/>
          </a:xfrm>
          <a:prstGeom prst="rect">
            <a:avLst/>
          </a:prstGeom>
        </p:spPr>
      </p:pic>
      <p:sp>
        <p:nvSpPr>
          <p:cNvPr id="20" name="Text 7">
            <a:extLst>
              <a:ext uri="{FF2B5EF4-FFF2-40B4-BE49-F238E27FC236}">
                <a16:creationId xmlns:a16="http://schemas.microsoft.com/office/drawing/2014/main" id="{A76467BB-B85B-4F88-52D9-1E0A3618278D}"/>
              </a:ext>
            </a:extLst>
          </p:cNvPr>
          <p:cNvSpPr/>
          <p:nvPr/>
        </p:nvSpPr>
        <p:spPr>
          <a:xfrm>
            <a:off x="5871715" y="1779264"/>
            <a:ext cx="1533878" cy="601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kk-KZ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Бейінді</a:t>
            </a:r>
          </a:p>
          <a:p>
            <a:pPr marL="0" indent="0" algn="l">
              <a:buNone/>
            </a:pPr>
            <a:r>
              <a:rPr lang="kk-KZ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оқыту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8">
            <a:extLst>
              <a:ext uri="{FF2B5EF4-FFF2-40B4-BE49-F238E27FC236}">
                <a16:creationId xmlns:a16="http://schemas.microsoft.com/office/drawing/2014/main" id="{1D538900-541A-CE26-13E6-7A6B157FC0D3}"/>
              </a:ext>
            </a:extLst>
          </p:cNvPr>
          <p:cNvSpPr/>
          <p:nvPr/>
        </p:nvSpPr>
        <p:spPr>
          <a:xfrm>
            <a:off x="5584979" y="2639139"/>
            <a:ext cx="1533878" cy="9235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kk-KZ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ЖИ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kk-KZ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 студенттің білім деңгейін ескере отырып, жеке тесттер жасайды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E2C368-1F28-3849-2A57-52306E955563}"/>
              </a:ext>
            </a:extLst>
          </p:cNvPr>
          <p:cNvSpPr txBox="1"/>
          <p:nvPr/>
        </p:nvSpPr>
        <p:spPr>
          <a:xfrm>
            <a:off x="734659" y="2385967"/>
            <a:ext cx="21468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endParaRPr lang="ru-RU" sz="16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lvl="0"/>
            <a:r>
              <a:rPr lang="kk-KZ" sz="1600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«Білім беруде ЖИ қолдану бойынша университетаралық стандарт» қабылданды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5E58CD-F0D9-9A15-F924-7174E405210B}"/>
              </a:ext>
            </a:extLst>
          </p:cNvPr>
          <p:cNvSpPr txBox="1"/>
          <p:nvPr/>
        </p:nvSpPr>
        <p:spPr>
          <a:xfrm>
            <a:off x="827129" y="1793000"/>
            <a:ext cx="14475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kk-KZ" sz="1600" b="1" noProof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Қолдану регламенті</a:t>
            </a:r>
            <a:endParaRPr lang="kk-KZ" sz="1600" b="1" i="0" noProof="1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9" name="Рисунок 38" descr="Документ контур">
            <a:extLst>
              <a:ext uri="{FF2B5EF4-FFF2-40B4-BE49-F238E27FC236}">
                <a16:creationId xmlns:a16="http://schemas.microsoft.com/office/drawing/2014/main" id="{8C95A335-C48B-A76F-AA3F-37C5FB6BD2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1546" y="1142881"/>
            <a:ext cx="607539" cy="607539"/>
          </a:xfrm>
          <a:prstGeom prst="rect">
            <a:avLst/>
          </a:prstGeom>
        </p:spPr>
      </p:pic>
      <p:grpSp>
        <p:nvGrpSpPr>
          <p:cNvPr id="2" name="Group 10">
            <a:extLst>
              <a:ext uri="{FF2B5EF4-FFF2-40B4-BE49-F238E27FC236}">
                <a16:creationId xmlns:a16="http://schemas.microsoft.com/office/drawing/2014/main" id="{A865FEA0-4769-47E9-04CB-07DB0768EAE9}"/>
              </a:ext>
            </a:extLst>
          </p:cNvPr>
          <p:cNvGrpSpPr/>
          <p:nvPr/>
        </p:nvGrpSpPr>
        <p:grpSpPr>
          <a:xfrm rot="758112">
            <a:off x="2132682" y="483212"/>
            <a:ext cx="7451208" cy="6944830"/>
            <a:chOff x="-10396599" y="1200746"/>
            <a:chExt cx="9616567" cy="8177276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0D0B48A8-578C-557E-27ED-E6EC41DBE1C9}"/>
                </a:ext>
              </a:extLst>
            </p:cNvPr>
            <p:cNvSpPr/>
            <p:nvPr/>
          </p:nvSpPr>
          <p:spPr>
            <a:xfrm>
              <a:off x="-10396599" y="1200746"/>
              <a:ext cx="9616567" cy="8177276"/>
            </a:xfrm>
            <a:custGeom>
              <a:avLst/>
              <a:gdLst/>
              <a:ahLst/>
              <a:cxnLst/>
              <a:rect l="l" t="t" r="r" b="b"/>
              <a:pathLst>
                <a:path w="9616567" h="8177276">
                  <a:moveTo>
                    <a:pt x="97663" y="5777357"/>
                  </a:moveTo>
                  <a:cubicBezTo>
                    <a:pt x="33655" y="5464302"/>
                    <a:pt x="0" y="5140198"/>
                    <a:pt x="0" y="4808347"/>
                  </a:cubicBezTo>
                  <a:cubicBezTo>
                    <a:pt x="0" y="2152777"/>
                    <a:pt x="2152777" y="0"/>
                    <a:pt x="4808347" y="0"/>
                  </a:cubicBezTo>
                  <a:cubicBezTo>
                    <a:pt x="7463917" y="0"/>
                    <a:pt x="9616567" y="2152777"/>
                    <a:pt x="9616567" y="4808347"/>
                  </a:cubicBezTo>
                  <a:cubicBezTo>
                    <a:pt x="9616567" y="5306314"/>
                    <a:pt x="9540875" y="5786501"/>
                    <a:pt x="9400413" y="6238240"/>
                  </a:cubicBezTo>
                  <a:lnTo>
                    <a:pt x="9286240" y="6550152"/>
                  </a:lnTo>
                  <a:lnTo>
                    <a:pt x="1380236" y="8177276"/>
                  </a:lnTo>
                  <a:lnTo>
                    <a:pt x="1098042" y="7866888"/>
                  </a:lnTo>
                  <a:cubicBezTo>
                    <a:pt x="608076" y="7273163"/>
                    <a:pt x="257810" y="6559804"/>
                    <a:pt x="97663" y="5777357"/>
                  </a:cubicBezTo>
                  <a:close/>
                </a:path>
              </a:pathLst>
            </a:custGeom>
            <a:gradFill rotWithShape="1">
              <a:gsLst>
                <a:gs pos="39000">
                  <a:srgbClr val="8FAADC">
                    <a:alpha val="0"/>
                  </a:srgbClr>
                </a:gs>
                <a:gs pos="100000">
                  <a:srgbClr val="2F5597">
                    <a:alpha val="26000"/>
                  </a:srgbClr>
                </a:gs>
              </a:gsLst>
              <a:lin ang="12502154"/>
            </a:gradFill>
          </p:spPr>
          <p:txBody>
            <a:bodyPr/>
            <a:lstStyle/>
            <a:p>
              <a:endParaRPr lang="ru-RU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78715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E8637-4353-F00B-8907-A49E4560D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DC615C15-5DF7-C2F5-6E5B-005BEF7D7258}"/>
              </a:ext>
            </a:extLst>
          </p:cNvPr>
          <p:cNvSpPr/>
          <p:nvPr/>
        </p:nvSpPr>
        <p:spPr>
          <a:xfrm>
            <a:off x="462946" y="2220571"/>
            <a:ext cx="34033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ЦЕЛЬ ПРОГРАМЫ</a:t>
            </a:r>
            <a:endParaRPr lang="ru-RU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1DA925B8-3143-228B-CE48-C58AA4813B28}"/>
              </a:ext>
            </a:extLst>
          </p:cNvPr>
          <p:cNvSpPr/>
          <p:nvPr/>
        </p:nvSpPr>
        <p:spPr>
          <a:xfrm>
            <a:off x="6625167" y="5925856"/>
            <a:ext cx="24288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ЗАДАЧИ</a:t>
            </a:r>
            <a:endParaRPr lang="en-US" sz="2400" b="1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Google Shape;153;p29">
            <a:extLst>
              <a:ext uri="{FF2B5EF4-FFF2-40B4-BE49-F238E27FC236}">
                <a16:creationId xmlns:a16="http://schemas.microsoft.com/office/drawing/2014/main" id="{02083C1B-D686-6E1E-C18D-C0A1FB98483B}"/>
              </a:ext>
            </a:extLst>
          </p:cNvPr>
          <p:cNvCxnSpPr>
            <a:cxnSpLocks/>
          </p:cNvCxnSpPr>
          <p:nvPr/>
        </p:nvCxnSpPr>
        <p:spPr>
          <a:xfrm>
            <a:off x="608323" y="6552675"/>
            <a:ext cx="10183199" cy="0"/>
          </a:xfrm>
          <a:prstGeom prst="straightConnector1">
            <a:avLst/>
          </a:prstGeom>
          <a:noFill/>
          <a:ln w="12700" cap="flat" cmpd="sng">
            <a:solidFill>
              <a:srgbClr val="C6A15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26" name="Picture 2" descr="Изображение выглядит как эмблема, символ, нашивка, Торговая марка&#10;&#10;Автоматически созданное описание">
            <a:extLst>
              <a:ext uri="{FF2B5EF4-FFF2-40B4-BE49-F238E27FC236}">
                <a16:creationId xmlns:a16="http://schemas.microsoft.com/office/drawing/2014/main" id="{B2472DC0-AF3C-9DD7-B784-307F9FC87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822" y="-30818"/>
            <a:ext cx="775523" cy="83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EDCC7C-1706-7275-0BFD-EBA79BE2A95C}"/>
              </a:ext>
            </a:extLst>
          </p:cNvPr>
          <p:cNvSpPr txBox="1"/>
          <p:nvPr/>
        </p:nvSpPr>
        <p:spPr>
          <a:xfrm>
            <a:off x="608323" y="216741"/>
            <a:ext cx="86669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МИКРОБІЛІКТІЛІКТІҢ НЕГІЗГІ АЛҒЫШАРТТАРЫ 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3CF20236-E2EC-C66F-6CA1-8C5822B7B43D}"/>
              </a:ext>
            </a:extLst>
          </p:cNvPr>
          <p:cNvSpPr/>
          <p:nvPr/>
        </p:nvSpPr>
        <p:spPr>
          <a:xfrm rot="9230" flipV="1">
            <a:off x="687115" y="682404"/>
            <a:ext cx="9076004" cy="16700"/>
          </a:xfrm>
          <a:prstGeom prst="line">
            <a:avLst/>
          </a:prstGeom>
          <a:ln w="19050" cap="rnd">
            <a:solidFill>
              <a:srgbClr val="3F425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837548F5-7534-2206-9AFE-D8A51B5F775E}"/>
              </a:ext>
            </a:extLst>
          </p:cNvPr>
          <p:cNvSpPr txBox="1"/>
          <p:nvPr/>
        </p:nvSpPr>
        <p:spPr>
          <a:xfrm>
            <a:off x="687110" y="6568857"/>
            <a:ext cx="39743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0"/>
                <a:ea typeface="Calibri" panose="020F0502020204030204" pitchFamily="34" charset="0"/>
              </a:rPr>
              <a:t>FARABI UNIVERSITY PRESENTATION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Sylfaen" panose="010A0502050306030303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C0EEFB-DC8A-05D0-8FCE-9FB7B4631E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272" t="29069" r="14594" b="7734"/>
          <a:stretch/>
        </p:blipFill>
        <p:spPr>
          <a:xfrm>
            <a:off x="462946" y="912051"/>
            <a:ext cx="10642056" cy="52446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8BB5CD-96E2-227F-ABCC-0A7A06F4D438}"/>
              </a:ext>
            </a:extLst>
          </p:cNvPr>
          <p:cNvSpPr txBox="1"/>
          <p:nvPr/>
        </p:nvSpPr>
        <p:spPr>
          <a:xfrm>
            <a:off x="6007059" y="5997903"/>
            <a:ext cx="60938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ru-RU" sz="800" b="0" i="0" u="none" strike="noStrike" baseline="0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algn="l"/>
            <a:endParaRPr lang="ru-RU" sz="800" b="0" i="0" u="none" strike="noStrike" baseline="0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n-US" sz="800" b="0" i="0" u="none" strike="noStrike" baseline="0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800" b="1" i="0" u="none" strike="noStrike" baseline="0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ABAI UNIVERSITY</a:t>
            </a:r>
            <a:r>
              <a:rPr lang="ru-RU" sz="800" b="1" i="0" u="none" strike="noStrike" baseline="0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. </a:t>
            </a:r>
            <a:r>
              <a:rPr lang="kk-KZ" sz="800" b="1" i="0" u="none" strike="noStrike" baseline="0" noProof="1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Нарбекова </a:t>
            </a:r>
            <a:r>
              <a:rPr lang="ru-RU" sz="800" b="1" i="0" u="none" strike="noStrike" baseline="0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Б.М. </a:t>
            </a:r>
            <a:endParaRPr lang="ru-RU" sz="800" b="0" i="0" u="none" strike="noStrike" baseline="0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800" b="1" i="0" u="none" strike="noStrike" baseline="0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800" b="1" i="0" u="none" strike="noStrike" baseline="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ЖОҒАРЫ БІЛІМ БЕРУ ЖҮЙЕСІНДЕ МИКРОБІЛІКТІЛІКТЕРДІ ЕНГІЗУ ТУРАЛЫ МӘСЕЛЕГЕ</a:t>
            </a:r>
            <a:r>
              <a:rPr lang="ru-RU" sz="800" b="1" i="0" u="none" strike="noStrike" baseline="0" dirty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ru-RU" sz="800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315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EB08C-15CB-1258-4F8F-A9987C30B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object 4">
            <a:extLst>
              <a:ext uri="{FF2B5EF4-FFF2-40B4-BE49-F238E27FC236}">
                <a16:creationId xmlns:a16="http://schemas.microsoft.com/office/drawing/2014/main" id="{36F46C70-B12E-7F58-671C-5811A4C3898D}"/>
              </a:ext>
            </a:extLst>
          </p:cNvPr>
          <p:cNvSpPr/>
          <p:nvPr/>
        </p:nvSpPr>
        <p:spPr>
          <a:xfrm>
            <a:off x="6327187" y="1102371"/>
            <a:ext cx="759084" cy="606859"/>
          </a:xfrm>
          <a:custGeom>
            <a:avLst/>
            <a:gdLst/>
            <a:ahLst/>
            <a:cxnLst/>
            <a:rect l="l" t="t" r="r" b="b"/>
            <a:pathLst>
              <a:path w="1080770" h="1080770">
                <a:moveTo>
                  <a:pt x="1080490" y="0"/>
                </a:moveTo>
                <a:lnTo>
                  <a:pt x="0" y="0"/>
                </a:lnTo>
                <a:lnTo>
                  <a:pt x="0" y="1080490"/>
                </a:lnTo>
                <a:lnTo>
                  <a:pt x="1080490" y="1080490"/>
                </a:lnTo>
                <a:lnTo>
                  <a:pt x="1080490" y="0"/>
                </a:lnTo>
                <a:close/>
              </a:path>
            </a:pathLst>
          </a:custGeom>
          <a:solidFill>
            <a:srgbClr val="07396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12">
            <a:extLst>
              <a:ext uri="{FF2B5EF4-FFF2-40B4-BE49-F238E27FC236}">
                <a16:creationId xmlns:a16="http://schemas.microsoft.com/office/drawing/2014/main" id="{6830D37D-4541-C6C2-6C93-5C00C940984B}"/>
              </a:ext>
            </a:extLst>
          </p:cNvPr>
          <p:cNvSpPr txBox="1"/>
          <p:nvPr/>
        </p:nvSpPr>
        <p:spPr>
          <a:xfrm>
            <a:off x="1495804" y="4781797"/>
            <a:ext cx="4580371" cy="1374824"/>
          </a:xfrm>
          <a:prstGeom prst="rect">
            <a:avLst/>
          </a:prstGeom>
          <a:solidFill>
            <a:srgbClr val="EDECEC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3150" dirty="0">
              <a:latin typeface="Times New Roman"/>
              <a:cs typeface="Times New Roman"/>
            </a:endParaRPr>
          </a:p>
        </p:txBody>
      </p:sp>
      <p:sp>
        <p:nvSpPr>
          <p:cNvPr id="43" name="object 12">
            <a:extLst>
              <a:ext uri="{FF2B5EF4-FFF2-40B4-BE49-F238E27FC236}">
                <a16:creationId xmlns:a16="http://schemas.microsoft.com/office/drawing/2014/main" id="{B8D8840C-75B8-3A9A-1187-11C1F0FC6FAB}"/>
              </a:ext>
            </a:extLst>
          </p:cNvPr>
          <p:cNvSpPr txBox="1"/>
          <p:nvPr/>
        </p:nvSpPr>
        <p:spPr>
          <a:xfrm>
            <a:off x="1504998" y="1092040"/>
            <a:ext cx="4580370" cy="1516040"/>
          </a:xfrm>
          <a:prstGeom prst="rect">
            <a:avLst/>
          </a:prstGeom>
          <a:solidFill>
            <a:srgbClr val="EDECEC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3150" dirty="0">
              <a:latin typeface="Times New Roman"/>
              <a:cs typeface="Times New Roman"/>
            </a:endParaRPr>
          </a:p>
        </p:txBody>
      </p:sp>
      <p:sp>
        <p:nvSpPr>
          <p:cNvPr id="50" name="Номер слайда 5">
            <a:extLst>
              <a:ext uri="{FF2B5EF4-FFF2-40B4-BE49-F238E27FC236}">
                <a16:creationId xmlns:a16="http://schemas.microsoft.com/office/drawing/2014/main" id="{FE3C9B54-A568-CCF3-4C6D-BB90B7577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3584" y="6491072"/>
            <a:ext cx="366665" cy="365125"/>
          </a:xfrm>
        </p:spPr>
        <p:txBody>
          <a:bodyPr/>
          <a:lstStyle/>
          <a:p>
            <a:pPr>
              <a:defRPr/>
            </a:pPr>
            <a:r>
              <a:rPr lang="ru-RU"/>
              <a:t>4</a:t>
            </a:r>
          </a:p>
        </p:txBody>
      </p:sp>
      <p:cxnSp>
        <p:nvCxnSpPr>
          <p:cNvPr id="4" name="Google Shape;153;p29">
            <a:extLst>
              <a:ext uri="{FF2B5EF4-FFF2-40B4-BE49-F238E27FC236}">
                <a16:creationId xmlns:a16="http://schemas.microsoft.com/office/drawing/2014/main" id="{9380E96B-0295-C23E-18C3-A8E56EEAE22C}"/>
              </a:ext>
            </a:extLst>
          </p:cNvPr>
          <p:cNvCxnSpPr>
            <a:cxnSpLocks/>
          </p:cNvCxnSpPr>
          <p:nvPr/>
        </p:nvCxnSpPr>
        <p:spPr>
          <a:xfrm flipV="1">
            <a:off x="642944" y="6368911"/>
            <a:ext cx="10478930" cy="32364"/>
          </a:xfrm>
          <a:prstGeom prst="straightConnector1">
            <a:avLst/>
          </a:prstGeom>
          <a:noFill/>
          <a:ln w="12700" cap="flat" cmpd="sng">
            <a:solidFill>
              <a:srgbClr val="C6A1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142A235-29B6-0B25-C687-B613D5F7468D}"/>
              </a:ext>
            </a:extLst>
          </p:cNvPr>
          <p:cNvSpPr txBox="1"/>
          <p:nvPr/>
        </p:nvSpPr>
        <p:spPr>
          <a:xfrm>
            <a:off x="608323" y="216741"/>
            <a:ext cx="86669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САРАПТАМА СЕССИЯСЫНАН КҮТІЛЕТІН НӘТИЖЕЛЕР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229DDADE-BA0F-7159-0370-DC5B6ADDBF6F}"/>
              </a:ext>
            </a:extLst>
          </p:cNvPr>
          <p:cNvSpPr/>
          <p:nvPr/>
        </p:nvSpPr>
        <p:spPr>
          <a:xfrm rot="9230" flipV="1">
            <a:off x="722229" y="718917"/>
            <a:ext cx="9023675" cy="23415"/>
          </a:xfrm>
          <a:prstGeom prst="line">
            <a:avLst/>
          </a:prstGeom>
          <a:ln w="19050" cap="rnd">
            <a:solidFill>
              <a:srgbClr val="3F425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25985AD8-AA10-D276-0520-A6C4D3500C5C}"/>
              </a:ext>
            </a:extLst>
          </p:cNvPr>
          <p:cNvSpPr txBox="1"/>
          <p:nvPr/>
        </p:nvSpPr>
        <p:spPr>
          <a:xfrm>
            <a:off x="608323" y="6455078"/>
            <a:ext cx="39743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0"/>
                <a:ea typeface="Calibri" panose="020F0502020204030204" pitchFamily="34" charset="0"/>
              </a:rPr>
              <a:t>FARABI UNIVERSITY PRESENTATION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Sylfaen" panose="010A0502050306030303" pitchFamily="18" charset="0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2D94BC4F-3A13-B644-1EAD-75DB746DD349}"/>
              </a:ext>
            </a:extLst>
          </p:cNvPr>
          <p:cNvSpPr/>
          <p:nvPr/>
        </p:nvSpPr>
        <p:spPr>
          <a:xfrm>
            <a:off x="608323" y="2921965"/>
            <a:ext cx="902855" cy="692351"/>
          </a:xfrm>
          <a:custGeom>
            <a:avLst/>
            <a:gdLst/>
            <a:ahLst/>
            <a:cxnLst/>
            <a:rect l="l" t="t" r="r" b="b"/>
            <a:pathLst>
              <a:path w="1080770" h="1080770">
                <a:moveTo>
                  <a:pt x="1080490" y="0"/>
                </a:moveTo>
                <a:lnTo>
                  <a:pt x="0" y="0"/>
                </a:lnTo>
                <a:lnTo>
                  <a:pt x="0" y="1080490"/>
                </a:lnTo>
                <a:lnTo>
                  <a:pt x="1080490" y="1080490"/>
                </a:lnTo>
                <a:lnTo>
                  <a:pt x="1080490" y="0"/>
                </a:lnTo>
                <a:close/>
              </a:path>
            </a:pathLst>
          </a:custGeom>
          <a:solidFill>
            <a:srgbClr val="0739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4">
            <a:extLst>
              <a:ext uri="{FF2B5EF4-FFF2-40B4-BE49-F238E27FC236}">
                <a16:creationId xmlns:a16="http://schemas.microsoft.com/office/drawing/2014/main" id="{01712F8F-0ED4-72CA-7401-23CE6582375F}"/>
              </a:ext>
            </a:extLst>
          </p:cNvPr>
          <p:cNvSpPr/>
          <p:nvPr/>
        </p:nvSpPr>
        <p:spPr>
          <a:xfrm>
            <a:off x="618379" y="4760811"/>
            <a:ext cx="886620" cy="672189"/>
          </a:xfrm>
          <a:custGeom>
            <a:avLst/>
            <a:gdLst/>
            <a:ahLst/>
            <a:cxnLst/>
            <a:rect l="l" t="t" r="r" b="b"/>
            <a:pathLst>
              <a:path w="1080770" h="1080770">
                <a:moveTo>
                  <a:pt x="1080490" y="0"/>
                </a:moveTo>
                <a:lnTo>
                  <a:pt x="0" y="0"/>
                </a:lnTo>
                <a:lnTo>
                  <a:pt x="0" y="1080490"/>
                </a:lnTo>
                <a:lnTo>
                  <a:pt x="1080490" y="1080490"/>
                </a:lnTo>
                <a:lnTo>
                  <a:pt x="1080490" y="0"/>
                </a:lnTo>
                <a:close/>
              </a:path>
            </a:pathLst>
          </a:custGeom>
          <a:solidFill>
            <a:srgbClr val="0739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">
            <a:extLst>
              <a:ext uri="{FF2B5EF4-FFF2-40B4-BE49-F238E27FC236}">
                <a16:creationId xmlns:a16="http://schemas.microsoft.com/office/drawing/2014/main" id="{5DA6A369-031A-8717-6CA0-40ED54E01CA0}"/>
              </a:ext>
            </a:extLst>
          </p:cNvPr>
          <p:cNvSpPr/>
          <p:nvPr/>
        </p:nvSpPr>
        <p:spPr>
          <a:xfrm>
            <a:off x="618379" y="1092282"/>
            <a:ext cx="886620" cy="672189"/>
          </a:xfrm>
          <a:custGeom>
            <a:avLst/>
            <a:gdLst/>
            <a:ahLst/>
            <a:cxnLst/>
            <a:rect l="l" t="t" r="r" b="b"/>
            <a:pathLst>
              <a:path w="1080770" h="1080770">
                <a:moveTo>
                  <a:pt x="1080490" y="0"/>
                </a:moveTo>
                <a:lnTo>
                  <a:pt x="0" y="0"/>
                </a:lnTo>
                <a:lnTo>
                  <a:pt x="0" y="1080490"/>
                </a:lnTo>
                <a:lnTo>
                  <a:pt x="1080490" y="1080490"/>
                </a:lnTo>
                <a:lnTo>
                  <a:pt x="1080490" y="0"/>
                </a:lnTo>
                <a:close/>
              </a:path>
            </a:pathLst>
          </a:custGeom>
          <a:solidFill>
            <a:srgbClr val="0739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C415B435-6CDB-2D5B-2E5E-B373F190F027}"/>
              </a:ext>
            </a:extLst>
          </p:cNvPr>
          <p:cNvSpPr/>
          <p:nvPr/>
        </p:nvSpPr>
        <p:spPr>
          <a:xfrm>
            <a:off x="6262066" y="3000127"/>
            <a:ext cx="759084" cy="606859"/>
          </a:xfrm>
          <a:custGeom>
            <a:avLst/>
            <a:gdLst/>
            <a:ahLst/>
            <a:cxnLst/>
            <a:rect l="l" t="t" r="r" b="b"/>
            <a:pathLst>
              <a:path w="1080770" h="1080770">
                <a:moveTo>
                  <a:pt x="1080490" y="0"/>
                </a:moveTo>
                <a:lnTo>
                  <a:pt x="0" y="0"/>
                </a:lnTo>
                <a:lnTo>
                  <a:pt x="0" y="1080490"/>
                </a:lnTo>
                <a:lnTo>
                  <a:pt x="1080490" y="1080490"/>
                </a:lnTo>
                <a:lnTo>
                  <a:pt x="1080490" y="0"/>
                </a:lnTo>
                <a:close/>
              </a:path>
            </a:pathLst>
          </a:custGeom>
          <a:solidFill>
            <a:srgbClr val="0739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2">
            <a:extLst>
              <a:ext uri="{FF2B5EF4-FFF2-40B4-BE49-F238E27FC236}">
                <a16:creationId xmlns:a16="http://schemas.microsoft.com/office/drawing/2014/main" id="{27186A37-BB24-9443-0452-793F53FBCDD1}"/>
              </a:ext>
            </a:extLst>
          </p:cNvPr>
          <p:cNvSpPr txBox="1"/>
          <p:nvPr/>
        </p:nvSpPr>
        <p:spPr>
          <a:xfrm>
            <a:off x="7071976" y="1101655"/>
            <a:ext cx="4546932" cy="1516040"/>
          </a:xfrm>
          <a:prstGeom prst="rect">
            <a:avLst/>
          </a:prstGeom>
          <a:solidFill>
            <a:srgbClr val="EDECEC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3150" dirty="0">
              <a:latin typeface="Times New Roman"/>
              <a:cs typeface="Times New Roman"/>
            </a:endParaRPr>
          </a:p>
        </p:txBody>
      </p:sp>
      <p:sp>
        <p:nvSpPr>
          <p:cNvPr id="33" name="object 4">
            <a:extLst>
              <a:ext uri="{FF2B5EF4-FFF2-40B4-BE49-F238E27FC236}">
                <a16:creationId xmlns:a16="http://schemas.microsoft.com/office/drawing/2014/main" id="{E214C923-B139-F986-8365-E34A9E8B39E5}"/>
              </a:ext>
            </a:extLst>
          </p:cNvPr>
          <p:cNvSpPr/>
          <p:nvPr/>
        </p:nvSpPr>
        <p:spPr>
          <a:xfrm>
            <a:off x="6326034" y="4774476"/>
            <a:ext cx="745435" cy="658524"/>
          </a:xfrm>
          <a:custGeom>
            <a:avLst/>
            <a:gdLst/>
            <a:ahLst/>
            <a:cxnLst/>
            <a:rect l="l" t="t" r="r" b="b"/>
            <a:pathLst>
              <a:path w="1080770" h="1080770">
                <a:moveTo>
                  <a:pt x="1080490" y="0"/>
                </a:moveTo>
                <a:lnTo>
                  <a:pt x="0" y="0"/>
                </a:lnTo>
                <a:lnTo>
                  <a:pt x="0" y="1080490"/>
                </a:lnTo>
                <a:lnTo>
                  <a:pt x="1080490" y="1080490"/>
                </a:lnTo>
                <a:lnTo>
                  <a:pt x="1080490" y="0"/>
                </a:lnTo>
                <a:close/>
              </a:path>
            </a:pathLst>
          </a:custGeom>
          <a:solidFill>
            <a:srgbClr val="07396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12">
            <a:extLst>
              <a:ext uri="{FF2B5EF4-FFF2-40B4-BE49-F238E27FC236}">
                <a16:creationId xmlns:a16="http://schemas.microsoft.com/office/drawing/2014/main" id="{3D9C0DCB-3E7C-8B53-D976-2796C73283DD}"/>
              </a:ext>
            </a:extLst>
          </p:cNvPr>
          <p:cNvSpPr txBox="1"/>
          <p:nvPr/>
        </p:nvSpPr>
        <p:spPr>
          <a:xfrm>
            <a:off x="7038538" y="3000127"/>
            <a:ext cx="4580370" cy="1548337"/>
          </a:xfrm>
          <a:prstGeom prst="rect">
            <a:avLst/>
          </a:prstGeom>
          <a:solidFill>
            <a:srgbClr val="EDECEC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3150" dirty="0">
              <a:latin typeface="Times New Roman"/>
              <a:cs typeface="Times New Roman"/>
            </a:endParaRPr>
          </a:p>
        </p:txBody>
      </p:sp>
      <p:sp>
        <p:nvSpPr>
          <p:cNvPr id="35" name="object 12">
            <a:extLst>
              <a:ext uri="{FF2B5EF4-FFF2-40B4-BE49-F238E27FC236}">
                <a16:creationId xmlns:a16="http://schemas.microsoft.com/office/drawing/2014/main" id="{91EC75B6-8ED5-86B3-488A-0C02A3307304}"/>
              </a:ext>
            </a:extLst>
          </p:cNvPr>
          <p:cNvSpPr txBox="1"/>
          <p:nvPr/>
        </p:nvSpPr>
        <p:spPr>
          <a:xfrm>
            <a:off x="7086271" y="4770722"/>
            <a:ext cx="4532637" cy="1374824"/>
          </a:xfrm>
          <a:prstGeom prst="rect">
            <a:avLst/>
          </a:prstGeom>
          <a:solidFill>
            <a:srgbClr val="EDECEC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3150" dirty="0">
              <a:latin typeface="Times New Roman"/>
              <a:cs typeface="Times New Roman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E22E07F-74C1-AD4C-7268-F1D2CB213A28}"/>
              </a:ext>
            </a:extLst>
          </p:cNvPr>
          <p:cNvSpPr txBox="1"/>
          <p:nvPr/>
        </p:nvSpPr>
        <p:spPr>
          <a:xfrm>
            <a:off x="7352657" y="1294766"/>
            <a:ext cx="42662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1600" noProof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ЖЖОКБҰ-ның жұмыс берушілермен өзара іс-қимылын нығайту үшін Жол картасын жобалау және дуальды оқытудың инфрақұрылымдық кедергілерін жою үшін ұсыныстар енгізу.</a:t>
            </a:r>
            <a:endParaRPr lang="kk-KZ" sz="16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5FDED5E-3112-242C-6F10-927938CD1839}"/>
              </a:ext>
            </a:extLst>
          </p:cNvPr>
          <p:cNvSpPr txBox="1"/>
          <p:nvPr/>
        </p:nvSpPr>
        <p:spPr>
          <a:xfrm>
            <a:off x="1785680" y="1263236"/>
            <a:ext cx="40294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kk-KZ" sz="1600" noProof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Еңбек нарығының қажеттіліктерін болжауға және пәнаралық тәсілдерді біріктіруге негізделген білім беру бағдарламаларының икемді портфелін құру бойынша ұсыныстар әзірлеу</a:t>
            </a:r>
            <a:r>
              <a:rPr lang="kk-KZ" sz="1600" noProof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kk-KZ" sz="1600" noProof="1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41796B3-86E2-7FBD-0052-E3DF7F39E505}"/>
              </a:ext>
            </a:extLst>
          </p:cNvPr>
          <p:cNvSpPr txBox="1"/>
          <p:nvPr/>
        </p:nvSpPr>
        <p:spPr>
          <a:xfrm>
            <a:off x="7391195" y="4894391"/>
            <a:ext cx="42662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kk-KZ" sz="1600" noProof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Білім беру бағдарламаларына микробіліктіліктерді енгізудің жаңа стандарттарын және оларды жұмыс берушілер тану тетіктерін қолдану.</a:t>
            </a:r>
            <a:endParaRPr lang="kk-KZ" sz="1600" noProof="1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object 12">
            <a:extLst>
              <a:ext uri="{FF2B5EF4-FFF2-40B4-BE49-F238E27FC236}">
                <a16:creationId xmlns:a16="http://schemas.microsoft.com/office/drawing/2014/main" id="{6EC526AC-3F7B-AEFC-1996-0BD80B255959}"/>
              </a:ext>
            </a:extLst>
          </p:cNvPr>
          <p:cNvSpPr txBox="1"/>
          <p:nvPr/>
        </p:nvSpPr>
        <p:spPr>
          <a:xfrm>
            <a:off x="1521810" y="2912305"/>
            <a:ext cx="4580370" cy="1548337"/>
          </a:xfrm>
          <a:prstGeom prst="rect">
            <a:avLst/>
          </a:prstGeom>
          <a:solidFill>
            <a:srgbClr val="EDECEC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lang="ru-RU" sz="3150" dirty="0">
              <a:latin typeface="Times New Roman"/>
              <a:cs typeface="Times New Roman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DCE86BD-3CAF-E8D3-060C-9DC214458C14}"/>
              </a:ext>
            </a:extLst>
          </p:cNvPr>
          <p:cNvSpPr txBox="1"/>
          <p:nvPr/>
        </p:nvSpPr>
        <p:spPr>
          <a:xfrm>
            <a:off x="1738063" y="3150514"/>
            <a:ext cx="40770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1600" noProof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Болашақ мамандықтар мен олардың тиімділік критерийлерін ескере отырып, білім беру траекторияларын жаңарту тетіктерін қалыптастыру.</a:t>
            </a:r>
            <a:endParaRPr lang="kk-KZ" sz="1600" noProof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58DDC1-8C01-1633-3B8A-24EA4255D87F}"/>
              </a:ext>
            </a:extLst>
          </p:cNvPr>
          <p:cNvSpPr txBox="1"/>
          <p:nvPr/>
        </p:nvSpPr>
        <p:spPr>
          <a:xfrm>
            <a:off x="1790451" y="4900198"/>
            <a:ext cx="40246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1000"/>
              <a:tabLst>
                <a:tab pos="457200" algn="l"/>
              </a:tabLst>
            </a:pPr>
            <a:r>
              <a:rPr lang="kk-KZ" sz="1600" noProof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ҚР ЖЖОКБҰ-да инклюзивті білім беру моделін іске асыру үшін әдістемелік ұсыныстар ұсыну</a:t>
            </a:r>
            <a:r>
              <a:rPr lang="ru-RU" sz="16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68C3D75-1705-338C-95A6-5FAF2B96A9EA}"/>
              </a:ext>
            </a:extLst>
          </p:cNvPr>
          <p:cNvSpPr txBox="1"/>
          <p:nvPr/>
        </p:nvSpPr>
        <p:spPr>
          <a:xfrm>
            <a:off x="7352657" y="3098077"/>
            <a:ext cx="42662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1000"/>
              <a:tabLst>
                <a:tab pos="457200" algn="l"/>
              </a:tabLst>
            </a:pPr>
            <a:r>
              <a:rPr lang="kk-KZ" sz="1600" noProof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Бейімделген курстарды, платформаларды және жекелендірілген оқыту траекторияларын енгізуді қоса алғанда, білім беру сапасын арттыру үшін </a:t>
            </a:r>
            <a:r>
              <a:rPr lang="en-US" sz="1600" noProof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GenAI</a:t>
            </a:r>
            <a:r>
              <a:rPr lang="en-US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1600" noProof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қолданудың басым бағыттарын айқындау</a:t>
            </a:r>
            <a:r>
              <a:rPr lang="kk-KZ" sz="1600" noProof="1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 descr="Искусственный интеллект со сплошной заливкой">
            <a:extLst>
              <a:ext uri="{FF2B5EF4-FFF2-40B4-BE49-F238E27FC236}">
                <a16:creationId xmlns:a16="http://schemas.microsoft.com/office/drawing/2014/main" id="{ABC8A4F0-9F7E-5246-324C-AC28E3F70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47883" y="3016040"/>
            <a:ext cx="588978" cy="588978"/>
          </a:xfrm>
          <a:prstGeom prst="rect">
            <a:avLst/>
          </a:prstGeom>
        </p:spPr>
      </p:pic>
      <p:pic>
        <p:nvPicPr>
          <p:cNvPr id="59" name="Рисунок 58" descr="Портфель со сплошной заливкой">
            <a:extLst>
              <a:ext uri="{FF2B5EF4-FFF2-40B4-BE49-F238E27FC236}">
                <a16:creationId xmlns:a16="http://schemas.microsoft.com/office/drawing/2014/main" id="{EFF3C32F-73CF-26E8-9FB8-8BC57ABB94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0024" y="1146560"/>
            <a:ext cx="601786" cy="601786"/>
          </a:xfrm>
          <a:prstGeom prst="rect">
            <a:avLst/>
          </a:prstGeom>
        </p:spPr>
      </p:pic>
      <p:pic>
        <p:nvPicPr>
          <p:cNvPr id="61" name="Рисунок 60" descr="Мозговой штурм группы со сплошной заливкой">
            <a:extLst>
              <a:ext uri="{FF2B5EF4-FFF2-40B4-BE49-F238E27FC236}">
                <a16:creationId xmlns:a16="http://schemas.microsoft.com/office/drawing/2014/main" id="{BF3A42A0-C5AE-2E2E-6641-17D2E7CEA3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75555" y="1091717"/>
            <a:ext cx="590912" cy="590912"/>
          </a:xfrm>
          <a:prstGeom prst="rect">
            <a:avLst/>
          </a:prstGeom>
        </p:spPr>
      </p:pic>
      <p:pic>
        <p:nvPicPr>
          <p:cNvPr id="63" name="Рисунок 62" descr="Стремление со сплошной заливкой">
            <a:extLst>
              <a:ext uri="{FF2B5EF4-FFF2-40B4-BE49-F238E27FC236}">
                <a16:creationId xmlns:a16="http://schemas.microsoft.com/office/drawing/2014/main" id="{7EB5A850-6DE1-6E24-5547-0986DB0F1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7852" y="4828043"/>
            <a:ext cx="596768" cy="558823"/>
          </a:xfrm>
          <a:prstGeom prst="rect">
            <a:avLst/>
          </a:prstGeom>
        </p:spPr>
      </p:pic>
      <p:pic>
        <p:nvPicPr>
          <p:cNvPr id="1025" name="Рисунок 1024" descr="Повторить со сплошной заливкой">
            <a:extLst>
              <a:ext uri="{FF2B5EF4-FFF2-40B4-BE49-F238E27FC236}">
                <a16:creationId xmlns:a16="http://schemas.microsoft.com/office/drawing/2014/main" id="{0AA6038D-27E8-5DA4-58D5-6E0CF37D7D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2214" y="2978745"/>
            <a:ext cx="584475" cy="584475"/>
          </a:xfrm>
          <a:prstGeom prst="rect">
            <a:avLst/>
          </a:prstGeom>
        </p:spPr>
      </p:pic>
      <p:pic>
        <p:nvPicPr>
          <p:cNvPr id="1028" name="Рисунок 1027" descr="Список со сплошной заливкой">
            <a:extLst>
              <a:ext uri="{FF2B5EF4-FFF2-40B4-BE49-F238E27FC236}">
                <a16:creationId xmlns:a16="http://schemas.microsoft.com/office/drawing/2014/main" id="{8AE83C36-9811-7349-A6AC-C0E53D5558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76123" y="4806539"/>
            <a:ext cx="594397" cy="594397"/>
          </a:xfrm>
          <a:prstGeom prst="rect">
            <a:avLst/>
          </a:prstGeom>
        </p:spPr>
      </p:pic>
      <p:pic>
        <p:nvPicPr>
          <p:cNvPr id="1032" name="Picture 2" descr="Изображение выглядит как эмблема, символ, нашивка, Торговая марка&#10;&#10;Автоматически созданное описание">
            <a:extLst>
              <a:ext uri="{FF2B5EF4-FFF2-40B4-BE49-F238E27FC236}">
                <a16:creationId xmlns:a16="http://schemas.microsoft.com/office/drawing/2014/main" id="{BF45F8A7-5215-F2B5-C295-00124783F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097" y="114700"/>
            <a:ext cx="775523" cy="83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580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9117C-83D8-AC15-A554-622025BDF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">
            <a:extLst>
              <a:ext uri="{FF2B5EF4-FFF2-40B4-BE49-F238E27FC236}">
                <a16:creationId xmlns:a16="http://schemas.microsoft.com/office/drawing/2014/main" id="{5805F427-D4DF-61A6-BE6F-4EF38A5FF812}"/>
              </a:ext>
            </a:extLst>
          </p:cNvPr>
          <p:cNvSpPr/>
          <p:nvPr/>
        </p:nvSpPr>
        <p:spPr>
          <a:xfrm>
            <a:off x="0" y="-132373"/>
            <a:ext cx="12228956" cy="7122746"/>
          </a:xfrm>
          <a:custGeom>
            <a:avLst/>
            <a:gdLst/>
            <a:ahLst/>
            <a:cxnLst/>
            <a:rect l="l" t="t" r="r" b="b"/>
            <a:pathLst>
              <a:path w="18251424" h="10287000">
                <a:moveTo>
                  <a:pt x="0" y="0"/>
                </a:moveTo>
                <a:lnTo>
                  <a:pt x="18251424" y="0"/>
                </a:lnTo>
                <a:lnTo>
                  <a:pt x="1825142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A4FA8D35-E417-2BC7-CB5E-F692E4847A90}"/>
              </a:ext>
            </a:extLst>
          </p:cNvPr>
          <p:cNvSpPr/>
          <p:nvPr/>
        </p:nvSpPr>
        <p:spPr>
          <a:xfrm>
            <a:off x="831995" y="2070361"/>
            <a:ext cx="5046888" cy="4106985"/>
          </a:xfrm>
          <a:custGeom>
            <a:avLst/>
            <a:gdLst/>
            <a:ahLst/>
            <a:cxnLst/>
            <a:rect l="l" t="t" r="r" b="b"/>
            <a:pathLst>
              <a:path w="9471464" h="6785320">
                <a:moveTo>
                  <a:pt x="0" y="0"/>
                </a:moveTo>
                <a:lnTo>
                  <a:pt x="9471465" y="0"/>
                </a:lnTo>
                <a:lnTo>
                  <a:pt x="9471465" y="6785320"/>
                </a:lnTo>
                <a:lnTo>
                  <a:pt x="0" y="67853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403" r="-20807"/>
            </a:stretch>
          </a:blipFill>
        </p:spPr>
        <p:txBody>
          <a:bodyPr/>
          <a:lstStyle/>
          <a:p>
            <a:endParaRPr lang="ru-RU" dirty="0"/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CDA6274A-479D-1019-039A-55FBD5C32BCD}"/>
              </a:ext>
            </a:extLst>
          </p:cNvPr>
          <p:cNvGrpSpPr/>
          <p:nvPr/>
        </p:nvGrpSpPr>
        <p:grpSpPr>
          <a:xfrm rot="5400000">
            <a:off x="165500" y="2151214"/>
            <a:ext cx="4454537" cy="3807689"/>
            <a:chOff x="-3210" y="1268473"/>
            <a:chExt cx="6350000" cy="6339840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AA1A52B2-626A-68EB-085A-019B26810E2E}"/>
                </a:ext>
              </a:extLst>
            </p:cNvPr>
            <p:cNvSpPr/>
            <p:nvPr/>
          </p:nvSpPr>
          <p:spPr>
            <a:xfrm>
              <a:off x="-3210" y="1268473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C47D6">
                <a:alpha val="46667"/>
              </a:srgbClr>
            </a:solidFill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25" name="Freeform 8">
            <a:extLst>
              <a:ext uri="{FF2B5EF4-FFF2-40B4-BE49-F238E27FC236}">
                <a16:creationId xmlns:a16="http://schemas.microsoft.com/office/drawing/2014/main" id="{5895B701-3622-E934-0EF3-56AA5D81BDBE}"/>
              </a:ext>
            </a:extLst>
          </p:cNvPr>
          <p:cNvSpPr/>
          <p:nvPr/>
        </p:nvSpPr>
        <p:spPr>
          <a:xfrm>
            <a:off x="488924" y="267652"/>
            <a:ext cx="3022760" cy="959234"/>
          </a:xfrm>
          <a:custGeom>
            <a:avLst/>
            <a:gdLst/>
            <a:ahLst/>
            <a:cxnLst/>
            <a:rect l="l" t="t" r="r" b="b"/>
            <a:pathLst>
              <a:path w="5971294" h="1889650">
                <a:moveTo>
                  <a:pt x="0" y="0"/>
                </a:moveTo>
                <a:lnTo>
                  <a:pt x="5971294" y="0"/>
                </a:lnTo>
                <a:lnTo>
                  <a:pt x="5971294" y="1889650"/>
                </a:lnTo>
                <a:lnTo>
                  <a:pt x="0" y="1889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RU" dirty="0">
              <a:solidFill>
                <a:srgbClr val="F4B537"/>
              </a:solidFill>
            </a:endParaRP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D337492D-3FC3-8CE5-70CA-33DA6D93F9DF}"/>
              </a:ext>
            </a:extLst>
          </p:cNvPr>
          <p:cNvSpPr txBox="1"/>
          <p:nvPr/>
        </p:nvSpPr>
        <p:spPr>
          <a:xfrm>
            <a:off x="6114478" y="2598003"/>
            <a:ext cx="593910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kk-KZ" sz="3600" b="1" noProof="1">
                <a:solidFill>
                  <a:srgbClr val="F4B5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Назар</a:t>
            </a:r>
          </a:p>
          <a:p>
            <a:pPr algn="ctr"/>
            <a:r>
              <a:rPr lang="kk-KZ" sz="3600" b="1" noProof="1">
                <a:solidFill>
                  <a:srgbClr val="F4B5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аударғандарыңызға</a:t>
            </a:r>
          </a:p>
          <a:p>
            <a:pPr algn="ctr"/>
            <a:r>
              <a:rPr lang="kk-KZ" sz="3600" b="1" noProof="1">
                <a:solidFill>
                  <a:srgbClr val="F4B5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рақмет!</a:t>
            </a: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9311543B-2026-5D3A-4217-126F6EFA8D64}"/>
              </a:ext>
            </a:extLst>
          </p:cNvPr>
          <p:cNvSpPr txBox="1"/>
          <p:nvPr/>
        </p:nvSpPr>
        <p:spPr>
          <a:xfrm>
            <a:off x="-2466680" y="-725444"/>
            <a:ext cx="4859449" cy="3093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51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8632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 rot="5400000">
            <a:off x="-1684257" y="1638078"/>
            <a:ext cx="6857556" cy="3581401"/>
            <a:chOff x="0" y="0"/>
            <a:chExt cx="13751688" cy="808151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51688" cy="8081518"/>
            </a:xfrm>
            <a:custGeom>
              <a:avLst/>
              <a:gdLst/>
              <a:ahLst/>
              <a:cxnLst/>
              <a:rect l="l" t="t" r="r" b="b"/>
              <a:pathLst>
                <a:path w="13751688" h="8081518">
                  <a:moveTo>
                    <a:pt x="13751688" y="0"/>
                  </a:moveTo>
                  <a:lnTo>
                    <a:pt x="0" y="0"/>
                  </a:lnTo>
                  <a:lnTo>
                    <a:pt x="0" y="8081518"/>
                  </a:lnTo>
                  <a:lnTo>
                    <a:pt x="13751688" y="8081518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2F5597">
                    <a:alpha val="100000"/>
                  </a:srgbClr>
                </a:gs>
              </a:gsLst>
              <a:lin ang="13200000"/>
            </a:gradFill>
          </p:spPr>
          <p:txBody>
            <a:bodyPr/>
            <a:lstStyle/>
            <a:p>
              <a:endParaRPr lang="ru-RU" sz="1200" dirty="0"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-393485" y="3009686"/>
            <a:ext cx="4241372" cy="3454401"/>
            <a:chOff x="0" y="0"/>
            <a:chExt cx="8711184" cy="8077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711184" cy="8077200"/>
            </a:xfrm>
            <a:custGeom>
              <a:avLst/>
              <a:gdLst/>
              <a:ahLst/>
              <a:cxnLst/>
              <a:rect l="l" t="t" r="r" b="b"/>
              <a:pathLst>
                <a:path w="8711184" h="8077200">
                  <a:moveTo>
                    <a:pt x="0" y="0"/>
                  </a:moveTo>
                  <a:lnTo>
                    <a:pt x="8711184" y="0"/>
                  </a:lnTo>
                  <a:lnTo>
                    <a:pt x="8711184" y="8077200"/>
                  </a:lnTo>
                  <a:lnTo>
                    <a:pt x="0" y="8077200"/>
                  </a:lnTo>
                  <a:close/>
                </a:path>
              </a:pathLst>
            </a:custGeom>
            <a:gradFill rotWithShape="1">
              <a:gsLst>
                <a:gs pos="0">
                  <a:srgbClr val="4472C4">
                    <a:alpha val="50000"/>
                  </a:srgbClr>
                </a:gs>
                <a:gs pos="100000">
                  <a:srgbClr val="203864">
                    <a:alpha val="0"/>
                  </a:srgbClr>
                </a:gs>
              </a:gsLst>
              <a:lin ang="16800000"/>
            </a:gradFill>
          </p:spPr>
          <p:txBody>
            <a:bodyPr/>
            <a:lstStyle/>
            <a:p>
              <a:endParaRPr lang="ru-RU" sz="1200" dirty="0"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-1690393" y="1712762"/>
            <a:ext cx="7040697" cy="3248893"/>
            <a:chOff x="-366283" y="226542"/>
            <a:chExt cx="14081395" cy="7162800"/>
          </a:xfrm>
        </p:grpSpPr>
        <p:sp>
          <p:nvSpPr>
            <p:cNvPr id="9" name="Freeform 9"/>
            <p:cNvSpPr/>
            <p:nvPr/>
          </p:nvSpPr>
          <p:spPr>
            <a:xfrm>
              <a:off x="-366283" y="226542"/>
              <a:ext cx="14081395" cy="7162800"/>
            </a:xfrm>
            <a:custGeom>
              <a:avLst/>
              <a:gdLst/>
              <a:ahLst/>
              <a:cxnLst/>
              <a:rect l="l" t="t" r="r" b="b"/>
              <a:pathLst>
                <a:path w="13715112" h="7162800">
                  <a:moveTo>
                    <a:pt x="13715112" y="0"/>
                  </a:moveTo>
                  <a:lnTo>
                    <a:pt x="0" y="0"/>
                  </a:lnTo>
                  <a:lnTo>
                    <a:pt x="0" y="7162800"/>
                  </a:lnTo>
                  <a:lnTo>
                    <a:pt x="13715112" y="7162800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59000"/>
                  </a:srgbClr>
                </a:gs>
                <a:gs pos="69000">
                  <a:srgbClr val="4472C4">
                    <a:alpha val="0"/>
                  </a:srgbClr>
                </a:gs>
              </a:gsLst>
              <a:lin ang="18600000"/>
            </a:gradFill>
          </p:spPr>
          <p:txBody>
            <a:bodyPr/>
            <a:lstStyle/>
            <a:p>
              <a:endParaRPr lang="ru-RU" sz="1200" dirty="0"/>
            </a:p>
          </p:txBody>
        </p:sp>
      </p:grpSp>
      <p:grpSp>
        <p:nvGrpSpPr>
          <p:cNvPr id="10" name="Group 10"/>
          <p:cNvGrpSpPr/>
          <p:nvPr/>
        </p:nvGrpSpPr>
        <p:grpSpPr>
          <a:xfrm rot="6097846">
            <a:off x="-477403" y="1587307"/>
            <a:ext cx="3879176" cy="3316660"/>
            <a:chOff x="0" y="0"/>
            <a:chExt cx="9616567" cy="817727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616567" cy="8177276"/>
            </a:xfrm>
            <a:custGeom>
              <a:avLst/>
              <a:gdLst/>
              <a:ahLst/>
              <a:cxnLst/>
              <a:rect l="l" t="t" r="r" b="b"/>
              <a:pathLst>
                <a:path w="9616567" h="8177276">
                  <a:moveTo>
                    <a:pt x="97663" y="5777357"/>
                  </a:moveTo>
                  <a:cubicBezTo>
                    <a:pt x="33655" y="5464302"/>
                    <a:pt x="0" y="5140198"/>
                    <a:pt x="0" y="4808347"/>
                  </a:cubicBezTo>
                  <a:cubicBezTo>
                    <a:pt x="0" y="2152777"/>
                    <a:pt x="2152777" y="0"/>
                    <a:pt x="4808347" y="0"/>
                  </a:cubicBezTo>
                  <a:cubicBezTo>
                    <a:pt x="7463917" y="0"/>
                    <a:pt x="9616567" y="2152777"/>
                    <a:pt x="9616567" y="4808347"/>
                  </a:cubicBezTo>
                  <a:cubicBezTo>
                    <a:pt x="9616567" y="5306314"/>
                    <a:pt x="9540875" y="5786501"/>
                    <a:pt x="9400413" y="6238240"/>
                  </a:cubicBezTo>
                  <a:lnTo>
                    <a:pt x="9286240" y="6550152"/>
                  </a:lnTo>
                  <a:lnTo>
                    <a:pt x="1380236" y="8177276"/>
                  </a:lnTo>
                  <a:lnTo>
                    <a:pt x="1098042" y="7866888"/>
                  </a:lnTo>
                  <a:cubicBezTo>
                    <a:pt x="608076" y="7273163"/>
                    <a:pt x="257810" y="6559804"/>
                    <a:pt x="97663" y="5777357"/>
                  </a:cubicBezTo>
                  <a:close/>
                </a:path>
              </a:pathLst>
            </a:custGeom>
            <a:gradFill rotWithShape="1">
              <a:gsLst>
                <a:gs pos="39000">
                  <a:srgbClr val="8FAADC">
                    <a:alpha val="0"/>
                  </a:srgbClr>
                </a:gs>
                <a:gs pos="100000">
                  <a:srgbClr val="2F5597">
                    <a:alpha val="26000"/>
                  </a:srgbClr>
                </a:gs>
              </a:gsLst>
              <a:lin ang="12502154"/>
            </a:gradFill>
          </p:spPr>
          <p:txBody>
            <a:bodyPr/>
            <a:lstStyle/>
            <a:p>
              <a:endParaRPr lang="ru-RU" sz="1200" dirty="0"/>
            </a:p>
          </p:txBody>
        </p:sp>
      </p:grpSp>
      <p:sp>
        <p:nvSpPr>
          <p:cNvPr id="12" name="Freeform 12" descr="Изображение выглядит как текст, эмблема, логотип, символ  Автоматически созданное описание"/>
          <p:cNvSpPr/>
          <p:nvPr/>
        </p:nvSpPr>
        <p:spPr>
          <a:xfrm>
            <a:off x="-176907" y="1791402"/>
            <a:ext cx="4030617" cy="2918160"/>
          </a:xfrm>
          <a:custGeom>
            <a:avLst/>
            <a:gdLst/>
            <a:ahLst/>
            <a:cxnLst/>
            <a:rect l="l" t="t" r="r" b="b"/>
            <a:pathLst>
              <a:path w="7588646" h="5365436">
                <a:moveTo>
                  <a:pt x="0" y="0"/>
                </a:moveTo>
                <a:lnTo>
                  <a:pt x="7588646" y="0"/>
                </a:lnTo>
                <a:lnTo>
                  <a:pt x="7588646" y="5365436"/>
                </a:lnTo>
                <a:lnTo>
                  <a:pt x="0" y="5365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507363-646D-D7E3-D801-F1141E07E408}"/>
              </a:ext>
            </a:extLst>
          </p:cNvPr>
          <p:cNvSpPr txBox="1"/>
          <p:nvPr/>
        </p:nvSpPr>
        <p:spPr>
          <a:xfrm>
            <a:off x="3786910" y="1371381"/>
            <a:ext cx="5797407" cy="39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k-KZ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kk-KZ" sz="1400" i="1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2029 жылға дейін жоғары білім беруді дамыту саясатын іске асыру</a:t>
            </a:r>
          </a:p>
          <a:p>
            <a:pPr algn="just">
              <a:lnSpc>
                <a:spcPct val="150000"/>
              </a:lnSpc>
            </a:pPr>
            <a:r>
              <a:rPr lang="kk-KZ" sz="1400" i="1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заңнамалық негізді,</a:t>
            </a:r>
          </a:p>
          <a:p>
            <a:pPr algn="just">
              <a:lnSpc>
                <a:spcPct val="150000"/>
              </a:lnSpc>
            </a:pPr>
            <a:r>
              <a:rPr lang="kk-KZ" sz="1400" i="1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ЖЖОКБҰ-ның дербестігін,</a:t>
            </a:r>
          </a:p>
          <a:p>
            <a:pPr algn="just">
              <a:lnSpc>
                <a:spcPct val="150000"/>
              </a:lnSpc>
            </a:pPr>
            <a:r>
              <a:rPr lang="kk-KZ" sz="1400" i="1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университеттер мен ғылыми институттарға таланттарды тартуды,</a:t>
            </a:r>
          </a:p>
          <a:p>
            <a:pPr algn="just">
              <a:lnSpc>
                <a:spcPct val="150000"/>
              </a:lnSpc>
            </a:pPr>
            <a:r>
              <a:rPr lang="kk-KZ" sz="1400" i="1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 мен құзыреттілік деңгейін арттыруды,</a:t>
            </a:r>
          </a:p>
          <a:p>
            <a:pPr algn="just">
              <a:lnSpc>
                <a:spcPct val="150000"/>
              </a:lnSpc>
            </a:pPr>
            <a:r>
              <a:rPr lang="kk-KZ" sz="1400" i="1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жаһандық құзыреттерді ескере отырып, дамушы технологиялар мен болашақ экономикасына негізделген</a:t>
            </a:r>
          </a:p>
          <a:p>
            <a:pPr algn="just">
              <a:lnSpc>
                <a:spcPct val="150000"/>
              </a:lnSpc>
            </a:pPr>
            <a:r>
              <a:rPr lang="kk-KZ" sz="1400" i="1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ЖЖОКБҰ-ның заманауи білім беру бағдарламаларын қамтамасыз етуге бағытталған.» </a:t>
            </a:r>
          </a:p>
          <a:p>
            <a:pPr algn="just">
              <a:lnSpc>
                <a:spcPct val="150000"/>
              </a:lnSpc>
            </a:pPr>
            <a:endParaRPr lang="kk-KZ" sz="1400" i="1" noProof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kk-KZ" sz="1400" i="1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 Республикасында жоғары білімді және ғылымды дамытудың 2023-2029 жылдарға арналған тұжырымдамасы</a:t>
            </a:r>
          </a:p>
        </p:txBody>
      </p:sp>
      <p:grpSp>
        <p:nvGrpSpPr>
          <p:cNvPr id="17" name="Group 10">
            <a:extLst>
              <a:ext uri="{FF2B5EF4-FFF2-40B4-BE49-F238E27FC236}">
                <a16:creationId xmlns:a16="http://schemas.microsoft.com/office/drawing/2014/main" id="{6449AC4B-F837-95E2-4C11-D5AD31EAF1D7}"/>
              </a:ext>
            </a:extLst>
          </p:cNvPr>
          <p:cNvGrpSpPr/>
          <p:nvPr/>
        </p:nvGrpSpPr>
        <p:grpSpPr>
          <a:xfrm rot="758112">
            <a:off x="2529394" y="362591"/>
            <a:ext cx="7768585" cy="7255157"/>
            <a:chOff x="0" y="0"/>
            <a:chExt cx="9616567" cy="8177276"/>
          </a:xfrm>
        </p:grpSpPr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1E791717-14F8-1A2F-B3D6-83140CE7148C}"/>
                </a:ext>
              </a:extLst>
            </p:cNvPr>
            <p:cNvSpPr/>
            <p:nvPr/>
          </p:nvSpPr>
          <p:spPr>
            <a:xfrm>
              <a:off x="0" y="0"/>
              <a:ext cx="9616567" cy="8177276"/>
            </a:xfrm>
            <a:custGeom>
              <a:avLst/>
              <a:gdLst/>
              <a:ahLst/>
              <a:cxnLst/>
              <a:rect l="l" t="t" r="r" b="b"/>
              <a:pathLst>
                <a:path w="9616567" h="8177276">
                  <a:moveTo>
                    <a:pt x="97663" y="5777357"/>
                  </a:moveTo>
                  <a:cubicBezTo>
                    <a:pt x="33655" y="5464302"/>
                    <a:pt x="0" y="5140198"/>
                    <a:pt x="0" y="4808347"/>
                  </a:cubicBezTo>
                  <a:cubicBezTo>
                    <a:pt x="0" y="2152777"/>
                    <a:pt x="2152777" y="0"/>
                    <a:pt x="4808347" y="0"/>
                  </a:cubicBezTo>
                  <a:cubicBezTo>
                    <a:pt x="7463917" y="0"/>
                    <a:pt x="9616567" y="2152777"/>
                    <a:pt x="9616567" y="4808347"/>
                  </a:cubicBezTo>
                  <a:cubicBezTo>
                    <a:pt x="9616567" y="5306314"/>
                    <a:pt x="9540875" y="5786501"/>
                    <a:pt x="9400413" y="6238240"/>
                  </a:cubicBezTo>
                  <a:lnTo>
                    <a:pt x="9286240" y="6550152"/>
                  </a:lnTo>
                  <a:lnTo>
                    <a:pt x="1380236" y="8177276"/>
                  </a:lnTo>
                  <a:lnTo>
                    <a:pt x="1098042" y="7866888"/>
                  </a:lnTo>
                  <a:cubicBezTo>
                    <a:pt x="608076" y="7273163"/>
                    <a:pt x="257810" y="6559804"/>
                    <a:pt x="97663" y="5777357"/>
                  </a:cubicBezTo>
                  <a:close/>
                </a:path>
              </a:pathLst>
            </a:custGeom>
            <a:gradFill rotWithShape="1">
              <a:gsLst>
                <a:gs pos="39000">
                  <a:srgbClr val="8FAADC">
                    <a:alpha val="0"/>
                  </a:srgbClr>
                </a:gs>
                <a:gs pos="100000">
                  <a:srgbClr val="2F5597">
                    <a:alpha val="26000"/>
                  </a:srgbClr>
                </a:gs>
              </a:gsLst>
              <a:lin ang="12502154"/>
            </a:gradFill>
          </p:spPr>
          <p:txBody>
            <a:bodyPr/>
            <a:lstStyle/>
            <a:p>
              <a:endParaRPr lang="ru-RU" sz="1200" dirty="0"/>
            </a:p>
          </p:txBody>
        </p: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Изображение выглядит как эмблема, символ, нашивка, Торговая марка&#10;&#10;Автоматически созданное описание">
            <a:extLst>
              <a:ext uri="{FF2B5EF4-FFF2-40B4-BE49-F238E27FC236}">
                <a16:creationId xmlns:a16="http://schemas.microsoft.com/office/drawing/2014/main" id="{5FD30AF4-2DE8-F374-CC9F-6A2F17853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097" y="114700"/>
            <a:ext cx="775523" cy="83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Изображение выглядит как текст, снимок экрана, Шрифт, Брен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106C95-6348-2D40-FA15-3AA0681D6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63" y="952564"/>
            <a:ext cx="4637851" cy="553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447ACDD-890E-337A-5660-5381E0BBA615}"/>
              </a:ext>
            </a:extLst>
          </p:cNvPr>
          <p:cNvSpPr txBox="1"/>
          <p:nvPr/>
        </p:nvSpPr>
        <p:spPr>
          <a:xfrm>
            <a:off x="402263" y="130989"/>
            <a:ext cx="102132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БІЛІМ БЕРУ БАҒДАРЛАМАЛАРЫ: 2024 ЖЫЛ ҚОРЫТЫНДЫСЫ</a:t>
            </a:r>
            <a:endParaRPr lang="ru-RU" sz="1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AutoShape 3">
            <a:extLst>
              <a:ext uri="{FF2B5EF4-FFF2-40B4-BE49-F238E27FC236}">
                <a16:creationId xmlns:a16="http://schemas.microsoft.com/office/drawing/2014/main" id="{AF9D68C1-0650-F821-C79E-1CA0E1329F0A}"/>
              </a:ext>
            </a:extLst>
          </p:cNvPr>
          <p:cNvSpPr/>
          <p:nvPr/>
        </p:nvSpPr>
        <p:spPr>
          <a:xfrm rot="9230" flipV="1">
            <a:off x="514362" y="682961"/>
            <a:ext cx="5112836" cy="15650"/>
          </a:xfrm>
          <a:prstGeom prst="line">
            <a:avLst/>
          </a:prstGeom>
          <a:ln w="19050" cap="rnd">
            <a:solidFill>
              <a:srgbClr val="3F425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857489-5DBD-7C91-9BF0-63191B02A7BE}"/>
              </a:ext>
            </a:extLst>
          </p:cNvPr>
          <p:cNvSpPr txBox="1"/>
          <p:nvPr/>
        </p:nvSpPr>
        <p:spPr>
          <a:xfrm>
            <a:off x="5353050" y="6162906"/>
            <a:ext cx="61857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1000" noProof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«Жыл қорытындысы: ғылымға қаржы бөлу, оқытудың жаңа бағдарламалары және ғылыми әзірлемелерді іс жүзінде қолдануға баса назар аудару</a:t>
            </a:r>
            <a:r>
              <a:rPr lang="kk-KZ" sz="10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есебінің материалдары негізінде. https://primeminister.kz/</a:t>
            </a:r>
          </a:p>
        </p:txBody>
      </p:sp>
      <p:cxnSp>
        <p:nvCxnSpPr>
          <p:cNvPr id="2" name="Google Shape;153;p29">
            <a:extLst>
              <a:ext uri="{FF2B5EF4-FFF2-40B4-BE49-F238E27FC236}">
                <a16:creationId xmlns:a16="http://schemas.microsoft.com/office/drawing/2014/main" id="{2F56D207-9B3A-DCB9-2696-E6806F87F87E}"/>
              </a:ext>
            </a:extLst>
          </p:cNvPr>
          <p:cNvCxnSpPr>
            <a:cxnSpLocks/>
          </p:cNvCxnSpPr>
          <p:nvPr/>
        </p:nvCxnSpPr>
        <p:spPr>
          <a:xfrm flipV="1">
            <a:off x="514350" y="6546834"/>
            <a:ext cx="10478930" cy="32364"/>
          </a:xfrm>
          <a:prstGeom prst="straightConnector1">
            <a:avLst/>
          </a:prstGeom>
          <a:noFill/>
          <a:ln w="12700" cap="flat" cmpd="sng">
            <a:solidFill>
              <a:srgbClr val="C6A1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extBox 13">
            <a:extLst>
              <a:ext uri="{FF2B5EF4-FFF2-40B4-BE49-F238E27FC236}">
                <a16:creationId xmlns:a16="http://schemas.microsoft.com/office/drawing/2014/main" id="{1020120D-EEA4-0CD1-B558-8490FBD7431A}"/>
              </a:ext>
            </a:extLst>
          </p:cNvPr>
          <p:cNvSpPr txBox="1"/>
          <p:nvPr/>
        </p:nvSpPr>
        <p:spPr>
          <a:xfrm>
            <a:off x="514350" y="6579198"/>
            <a:ext cx="39743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dirty="0">
                <a:solidFill>
                  <a:schemeClr val="tx2">
                    <a:lumMod val="90000"/>
                    <a:lumOff val="10000"/>
                  </a:schemeClr>
                </a:solidFill>
                <a:latin typeface="Calisto MT" panose="02040603050505030304" pitchFamily="18" charset="0"/>
                <a:ea typeface="Calibri" panose="020F0502020204030204" pitchFamily="34" charset="0"/>
              </a:rPr>
              <a:t>FARABI UNIVERSITY PRESENTATION</a:t>
            </a:r>
            <a:r>
              <a:rPr lang="ru-RU" sz="1200" dirty="0">
                <a:solidFill>
                  <a:schemeClr val="tx2">
                    <a:lumMod val="90000"/>
                    <a:lumOff val="10000"/>
                  </a:schemeClr>
                </a:solidFill>
                <a:latin typeface="Calisto MT" panose="02040603050505030304" pitchFamily="18" charset="0"/>
                <a:ea typeface="Calibri" panose="020F0502020204030204" pitchFamily="34" charset="0"/>
              </a:rPr>
              <a:t>      </a:t>
            </a:r>
            <a:endParaRPr lang="ru-RU" sz="1200" dirty="0">
              <a:solidFill>
                <a:schemeClr val="tx2">
                  <a:lumMod val="90000"/>
                  <a:lumOff val="10000"/>
                </a:schemeClr>
              </a:solidFill>
              <a:latin typeface="Sylfaen" panose="010A0502050306030303" pitchFamily="18" charset="0"/>
            </a:endParaRPr>
          </a:p>
        </p:txBody>
      </p:sp>
      <p:graphicFrame>
        <p:nvGraphicFramePr>
          <p:cNvPr id="1028" name="TextBox 27">
            <a:extLst>
              <a:ext uri="{FF2B5EF4-FFF2-40B4-BE49-F238E27FC236}">
                <a16:creationId xmlns:a16="http://schemas.microsoft.com/office/drawing/2014/main" id="{2D0DDD69-A04A-7B1B-ECD0-5D628F406E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3683378"/>
              </p:ext>
            </p:extLst>
          </p:nvPr>
        </p:nvGraphicFramePr>
        <p:xfrm>
          <a:off x="5357065" y="952564"/>
          <a:ext cx="6335846" cy="5210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33020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13997-E25C-D3E8-E4A3-8617BFFA0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B3862BE1-6516-43D6-B990-E50DE2B52597}"/>
              </a:ext>
            </a:extLst>
          </p:cNvPr>
          <p:cNvSpPr/>
          <p:nvPr/>
        </p:nvSpPr>
        <p:spPr>
          <a:xfrm>
            <a:off x="1130344" y="2733702"/>
            <a:ext cx="10300470" cy="1426291"/>
          </a:xfrm>
          <a:prstGeom prst="roundRect">
            <a:avLst/>
          </a:prstGeom>
          <a:solidFill>
            <a:srgbClr val="F6F6F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021FF01-2169-C41E-33BC-3F394738FE7A}"/>
              </a:ext>
            </a:extLst>
          </p:cNvPr>
          <p:cNvSpPr/>
          <p:nvPr/>
        </p:nvSpPr>
        <p:spPr>
          <a:xfrm>
            <a:off x="1130344" y="1071244"/>
            <a:ext cx="10300470" cy="1426291"/>
          </a:xfrm>
          <a:prstGeom prst="roundRect">
            <a:avLst/>
          </a:prstGeom>
          <a:solidFill>
            <a:srgbClr val="F6F6F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21" name="Рисунок 20" descr="Изображение выглядит как мебель, Офисное здание, ноутбук, окн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8A264D-922F-25B8-D9DA-E0E679798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54" r="414" b="17500"/>
          <a:stretch/>
        </p:blipFill>
        <p:spPr>
          <a:xfrm>
            <a:off x="1282365" y="4294070"/>
            <a:ext cx="10148449" cy="2563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Изображение выглядит как эмблема, символ, нашивка, Торговая марка&#10;&#10;Автоматически созданное описание">
            <a:extLst>
              <a:ext uri="{FF2B5EF4-FFF2-40B4-BE49-F238E27FC236}">
                <a16:creationId xmlns:a16="http://schemas.microsoft.com/office/drawing/2014/main" id="{DF0C1D01-D82C-C7F2-1955-FF8E41396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097" y="114700"/>
            <a:ext cx="775523" cy="83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CD40B8-A7B8-F502-ADBA-B631CD670C79}"/>
              </a:ext>
            </a:extLst>
          </p:cNvPr>
          <p:cNvSpPr txBox="1"/>
          <p:nvPr/>
        </p:nvSpPr>
        <p:spPr>
          <a:xfrm>
            <a:off x="1347357" y="1028125"/>
            <a:ext cx="10148449" cy="3083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k-KZ" sz="2000" b="1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kk-KZ" sz="2000" b="1" noProof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ақсаты </a:t>
            </a:r>
            <a:r>
              <a:rPr lang="kk-KZ" sz="2000" noProof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еңбек нарығы мен білім саласын үйлестіру жағдайында білім беру бағдарламаларының тиімділігін бағалау мен дизайнға инновациялық тәсілдерді енгізу арқылы сапасын арттыру.</a:t>
            </a:r>
            <a:endParaRPr lang="kk-KZ" sz="200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dirty="0">
              <a:solidFill>
                <a:schemeClr val="accent1">
                  <a:lumMod val="75000"/>
                </a:schemeClr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kk-KZ" sz="2000" b="1" noProof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Міндет – </a:t>
            </a:r>
            <a:r>
              <a:rPr lang="kk-KZ" sz="2000" noProof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сарапшылар мен жас ғалымдардың тәжірибе алмасуы және еңбек нарығының талаптарына негізделген инновациялық шешімдерді талқылау арқылы білім беру бағдарламалары дизайнына практикалық ұсыныстар мен тәсілдер әзірлеу.</a:t>
            </a:r>
          </a:p>
        </p:txBody>
      </p:sp>
      <p:pic>
        <p:nvPicPr>
          <p:cNvPr id="3" name="Рисунок 2" descr="В яблочко со сплошной заливкой">
            <a:extLst>
              <a:ext uri="{FF2B5EF4-FFF2-40B4-BE49-F238E27FC236}">
                <a16:creationId xmlns:a16="http://schemas.microsoft.com/office/drawing/2014/main" id="{93640784-D087-2475-01FC-541373C61F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1364" y="1089998"/>
            <a:ext cx="638980" cy="6389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0367D3-B4DC-A2A4-EB7C-9BF0A1E8B1C4}"/>
              </a:ext>
            </a:extLst>
          </p:cNvPr>
          <p:cNvSpPr txBox="1"/>
          <p:nvPr/>
        </p:nvSpPr>
        <p:spPr>
          <a:xfrm>
            <a:off x="545863" y="198503"/>
            <a:ext cx="86669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САРАПТАМАЛЫҚ СТРАТЕГИЯЛЫҚ СЕССИЯ – 2025 </a:t>
            </a:r>
          </a:p>
          <a:p>
            <a:pPr algn="just"/>
            <a:r>
              <a:rPr lang="ru-RU" sz="1800" b="1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Рисунок 8" descr="Голова с шестеренками со сплошной заливкой">
            <a:extLst>
              <a:ext uri="{FF2B5EF4-FFF2-40B4-BE49-F238E27FC236}">
                <a16:creationId xmlns:a16="http://schemas.microsoft.com/office/drawing/2014/main" id="{12256596-393B-7208-FD6A-D6ED87E864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4016" y="2733702"/>
            <a:ext cx="833675" cy="833675"/>
          </a:xfrm>
          <a:prstGeom prst="rect">
            <a:avLst/>
          </a:prstGeom>
        </p:spPr>
      </p:pic>
      <p:sp>
        <p:nvSpPr>
          <p:cNvPr id="10" name="AutoShape 3">
            <a:extLst>
              <a:ext uri="{FF2B5EF4-FFF2-40B4-BE49-F238E27FC236}">
                <a16:creationId xmlns:a16="http://schemas.microsoft.com/office/drawing/2014/main" id="{4170B8CA-18E7-B620-61C5-1E71E95ACE2A}"/>
              </a:ext>
            </a:extLst>
          </p:cNvPr>
          <p:cNvSpPr/>
          <p:nvPr/>
        </p:nvSpPr>
        <p:spPr>
          <a:xfrm rot="9230" flipV="1">
            <a:off x="628667" y="683074"/>
            <a:ext cx="9124917" cy="24501"/>
          </a:xfrm>
          <a:prstGeom prst="line">
            <a:avLst/>
          </a:prstGeom>
          <a:ln w="19050" cap="rnd">
            <a:solidFill>
              <a:srgbClr val="3F425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1031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F35B2-8C65-8B32-6519-C25F549EC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0" name="TextBox 11">
            <a:extLst>
              <a:ext uri="{FF2B5EF4-FFF2-40B4-BE49-F238E27FC236}">
                <a16:creationId xmlns:a16="http://schemas.microsoft.com/office/drawing/2014/main" id="{38FB7952-D250-F3A0-22BE-B5F36B9BA3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3220523"/>
              </p:ext>
            </p:extLst>
          </p:nvPr>
        </p:nvGraphicFramePr>
        <p:xfrm>
          <a:off x="621974" y="710708"/>
          <a:ext cx="11358219" cy="3112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4" name="Google Shape;153;p29">
            <a:extLst>
              <a:ext uri="{FF2B5EF4-FFF2-40B4-BE49-F238E27FC236}">
                <a16:creationId xmlns:a16="http://schemas.microsoft.com/office/drawing/2014/main" id="{AB4C6BE2-C2E6-C514-793C-22384347C1EE}"/>
              </a:ext>
            </a:extLst>
          </p:cNvPr>
          <p:cNvCxnSpPr>
            <a:cxnSpLocks/>
          </p:cNvCxnSpPr>
          <p:nvPr/>
        </p:nvCxnSpPr>
        <p:spPr>
          <a:xfrm flipV="1">
            <a:off x="788619" y="6552675"/>
            <a:ext cx="10478930" cy="32364"/>
          </a:xfrm>
          <a:prstGeom prst="straightConnector1">
            <a:avLst/>
          </a:prstGeom>
          <a:noFill/>
          <a:ln w="12700" cap="flat" cmpd="sng">
            <a:solidFill>
              <a:srgbClr val="C6A1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Box 13">
            <a:extLst>
              <a:ext uri="{FF2B5EF4-FFF2-40B4-BE49-F238E27FC236}">
                <a16:creationId xmlns:a16="http://schemas.microsoft.com/office/drawing/2014/main" id="{6E04F5ED-2FF9-82FF-4078-B9D205CFE2E7}"/>
              </a:ext>
            </a:extLst>
          </p:cNvPr>
          <p:cNvSpPr txBox="1"/>
          <p:nvPr/>
        </p:nvSpPr>
        <p:spPr>
          <a:xfrm>
            <a:off x="788619" y="6580374"/>
            <a:ext cx="40292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dirty="0">
                <a:solidFill>
                  <a:schemeClr val="tx2">
                    <a:lumMod val="90000"/>
                    <a:lumOff val="10000"/>
                  </a:schemeClr>
                </a:solidFill>
                <a:latin typeface="Calisto MT" panose="02040603050505030304" pitchFamily="18" charset="0"/>
                <a:ea typeface="Calibri" panose="020F0502020204030204" pitchFamily="34" charset="0"/>
              </a:rPr>
              <a:t>FARABI UNIVERSITY PRESENTATION</a:t>
            </a:r>
            <a:endParaRPr lang="ru-RU" sz="1200" dirty="0">
              <a:solidFill>
                <a:schemeClr val="tx2">
                  <a:lumMod val="90000"/>
                  <a:lumOff val="10000"/>
                </a:schemeClr>
              </a:solidFill>
              <a:latin typeface="Sylfaen" panose="010A050205030603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B548E0-A036-E1CC-E316-684C2D4AAC9D}"/>
              </a:ext>
            </a:extLst>
          </p:cNvPr>
          <p:cNvSpPr txBox="1"/>
          <p:nvPr/>
        </p:nvSpPr>
        <p:spPr>
          <a:xfrm>
            <a:off x="788619" y="228116"/>
            <a:ext cx="86669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ПАНЕЛЬДІК САРАПТАМАЛЫҚ СЕССИЯЛАР</a:t>
            </a:r>
            <a:endParaRPr lang="ru-RU" sz="1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06804934-BE39-40C0-8E17-80BC6A35287A}"/>
              </a:ext>
            </a:extLst>
          </p:cNvPr>
          <p:cNvSpPr/>
          <p:nvPr/>
        </p:nvSpPr>
        <p:spPr>
          <a:xfrm rot="9230" flipV="1">
            <a:off x="621995" y="682330"/>
            <a:ext cx="9083959" cy="27712"/>
          </a:xfrm>
          <a:prstGeom prst="line">
            <a:avLst/>
          </a:prstGeom>
          <a:ln w="19050" cap="rnd">
            <a:solidFill>
              <a:srgbClr val="3F425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03BDB0C-C0B9-5030-A5CA-F3F91CAD819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4766" t="11768" r="28282" b="3980"/>
          <a:stretch/>
        </p:blipFill>
        <p:spPr>
          <a:xfrm>
            <a:off x="8657028" y="3493633"/>
            <a:ext cx="2851158" cy="287778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04D95F8-33DA-2DDA-A3D8-264B775CC52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4922" t="11768" r="28359" b="4452"/>
          <a:stretch/>
        </p:blipFill>
        <p:spPr>
          <a:xfrm>
            <a:off x="788619" y="3531037"/>
            <a:ext cx="2851158" cy="287602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начало, Человеческое лицо, выпуск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A12EFE-EBA8-2D10-0EF3-D6C60B65C9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087" y="3913426"/>
            <a:ext cx="4124939" cy="2062470"/>
          </a:xfrm>
          <a:prstGeom prst="rect">
            <a:avLst/>
          </a:prstGeom>
        </p:spPr>
      </p:pic>
      <p:pic>
        <p:nvPicPr>
          <p:cNvPr id="21" name="Picture 2" descr="Изображение выглядит как эмблема, символ, нашивка, Торговая марка&#10;&#10;Автоматически созданное описание">
            <a:extLst>
              <a:ext uri="{FF2B5EF4-FFF2-40B4-BE49-F238E27FC236}">
                <a16:creationId xmlns:a16="http://schemas.microsoft.com/office/drawing/2014/main" id="{D94B9E39-8A86-EE7B-C079-85AC2328B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097" y="114700"/>
            <a:ext cx="775523" cy="83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1212903-4DD9-E810-C427-9441F69ABCF1}"/>
              </a:ext>
            </a:extLst>
          </p:cNvPr>
          <p:cNvSpPr txBox="1"/>
          <p:nvPr/>
        </p:nvSpPr>
        <p:spPr>
          <a:xfrm>
            <a:off x="4034751" y="6107192"/>
            <a:ext cx="87986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0" i="0" u="none" strike="noStrike" baseline="0" dirty="0">
                <a:solidFill>
                  <a:schemeClr val="bg2">
                    <a:lumMod val="75000"/>
                  </a:schemeClr>
                </a:solidFill>
                <a:latin typeface="OpenSans-Light"/>
              </a:rPr>
              <a:t>Атлас новых профессий и компетенций города Алматы</a:t>
            </a:r>
            <a:r>
              <a:rPr lang="ru-RU" sz="1200" dirty="0">
                <a:solidFill>
                  <a:schemeClr val="bg2">
                    <a:lumMod val="75000"/>
                  </a:schemeClr>
                </a:solidFill>
                <a:latin typeface="OpenSans-Light"/>
              </a:rPr>
              <a:t>.</a:t>
            </a:r>
            <a:r>
              <a:rPr lang="ru-RU" sz="1200" b="0" i="0" u="none" strike="noStrike" baseline="0" dirty="0">
                <a:solidFill>
                  <a:schemeClr val="bg2">
                    <a:lumMod val="75000"/>
                  </a:schemeClr>
                </a:solidFill>
                <a:latin typeface="OpenSans-Light"/>
              </a:rPr>
              <a:t> </a:t>
            </a:r>
          </a:p>
          <a:p>
            <a:r>
              <a:rPr lang="ru-RU" sz="1200" b="0" i="0" u="none" strike="noStrike" baseline="0" dirty="0">
                <a:solidFill>
                  <a:schemeClr val="bg2">
                    <a:lumMod val="75000"/>
                  </a:schemeClr>
                </a:solidFill>
                <a:latin typeface="OpenSans-Light"/>
              </a:rPr>
              <a:t>Алматы 2024</a:t>
            </a:r>
            <a:endParaRPr lang="ru-RU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742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F6D7F-1AB8-AC9B-750E-CCDC5BC26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17EC5C98-50D7-DAFA-0392-4A960916C800}"/>
              </a:ext>
            </a:extLst>
          </p:cNvPr>
          <p:cNvSpPr/>
          <p:nvPr/>
        </p:nvSpPr>
        <p:spPr>
          <a:xfrm>
            <a:off x="4795901" y="1080555"/>
            <a:ext cx="713859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400" b="1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Реинжиниринг мақсаты – </a:t>
            </a:r>
            <a:r>
              <a:rPr lang="kk-KZ" sz="1400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ағымдағы талаптарға сай ғана емес, болашақ сын-қатерлерге бейімделе алатын мамандарды қалыптастыратын білім беру бағдарламаларын құру.</a:t>
            </a:r>
          </a:p>
          <a:p>
            <a:endParaRPr lang="ru-RU" sz="14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kk-KZ" sz="1400" b="1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Оқыту нәтижелеріне назар аудару – </a:t>
            </a:r>
            <a:r>
              <a:rPr lang="kk-KZ" sz="1400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болашақта талап етілетін құзыреттерді қалыптастыру үшін ББ мазмұны мен құрылымын қайта қарау.</a:t>
            </a:r>
          </a:p>
          <a:p>
            <a:endParaRPr lang="ru-RU" sz="14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kk-KZ" sz="1400" b="1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Икемділік пен модульдік </a:t>
            </a:r>
            <a:r>
              <a:rPr lang="kk-KZ" sz="1400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стандартты курстардан модульдік және жекелендірілген оқыту траекторияларына көшу.</a:t>
            </a:r>
          </a:p>
          <a:p>
            <a:endParaRPr lang="ru-RU" sz="14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kk-KZ" sz="1400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Жаңа технологиялар интеграциясы – білім беру сапасын жақсарту үшін цифрлық құралдарды, онлайн курстарды, модельдеулерді,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VR/AR </a:t>
            </a:r>
            <a:r>
              <a:rPr lang="kk-KZ" sz="1400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400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kk-KZ" sz="1400" b="1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 берушілермен байланыс </a:t>
            </a:r>
            <a:r>
              <a:rPr lang="kk-KZ" sz="1400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нақты практикалық міндеттерге бағытталған бағдарламаларды құру үшін бизнес және өндіріспен белсенді ынтымақтастық.</a:t>
            </a:r>
          </a:p>
          <a:p>
            <a:endParaRPr lang="ru-RU" sz="14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kk-KZ" sz="1400" b="1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Микробіліктіліктерді енгізу </a:t>
            </a:r>
            <a:r>
              <a:rPr lang="kk-KZ" sz="1400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еңбек нарығында танылатын жеке сертификаттар мен құзыреттерді алу мүмкіндігі.</a:t>
            </a:r>
          </a:p>
          <a:p>
            <a:endParaRPr lang="ru-RU" sz="14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kk-KZ" sz="1400" b="1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Оқыту форматтарының үйлесімі </a:t>
            </a:r>
            <a:r>
              <a:rPr lang="kk-KZ" sz="1400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дәстүрлі, онлайн және аралас оқытудың үйлесімі, жобалық және тәжірибеге бағытталған қызметті дамыту.</a:t>
            </a:r>
          </a:p>
          <a:p>
            <a:endParaRPr lang="kk-KZ" sz="1400" noProof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1400" b="1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 жүйесін жаңарту </a:t>
            </a:r>
            <a:r>
              <a:rPr lang="kk-KZ" sz="1400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дәстүрлі емтихандардан портфолиоға, кейс-әдістерге, жобалық жұмысқа және білімді тексерудің басқа да заманауи тәсілдеріне көшу.</a:t>
            </a:r>
          </a:p>
          <a:p>
            <a:endParaRPr lang="ru-RU" sz="20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4" name="Google Shape;153;p29">
            <a:extLst>
              <a:ext uri="{FF2B5EF4-FFF2-40B4-BE49-F238E27FC236}">
                <a16:creationId xmlns:a16="http://schemas.microsoft.com/office/drawing/2014/main" id="{195FEEAC-6694-0820-80AB-9D28754F5DA6}"/>
              </a:ext>
            </a:extLst>
          </p:cNvPr>
          <p:cNvCxnSpPr>
            <a:cxnSpLocks/>
          </p:cNvCxnSpPr>
          <p:nvPr/>
        </p:nvCxnSpPr>
        <p:spPr>
          <a:xfrm flipV="1">
            <a:off x="608324" y="6515274"/>
            <a:ext cx="10478930" cy="32364"/>
          </a:xfrm>
          <a:prstGeom prst="straightConnector1">
            <a:avLst/>
          </a:prstGeom>
          <a:noFill/>
          <a:ln w="12700" cap="flat" cmpd="sng">
            <a:solidFill>
              <a:srgbClr val="C6A1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7754B34-F3FD-D9DE-4CF8-C3614649AD8F}"/>
              </a:ext>
            </a:extLst>
          </p:cNvPr>
          <p:cNvSpPr txBox="1"/>
          <p:nvPr/>
        </p:nvSpPr>
        <p:spPr>
          <a:xfrm>
            <a:off x="608324" y="117760"/>
            <a:ext cx="86669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БІЛІМ БЕРУ БАҒДАРЛАМАЛАРЫН ҚАЙТА ЖОБАЛАУ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4C67842D-8F26-A0DF-2306-214D4F23F366}"/>
              </a:ext>
            </a:extLst>
          </p:cNvPr>
          <p:cNvSpPr/>
          <p:nvPr/>
        </p:nvSpPr>
        <p:spPr>
          <a:xfrm rot="9230" flipV="1">
            <a:off x="608341" y="663366"/>
            <a:ext cx="9097639" cy="24422"/>
          </a:xfrm>
          <a:prstGeom prst="line">
            <a:avLst/>
          </a:prstGeom>
          <a:ln w="19050" cap="rnd">
            <a:solidFill>
              <a:srgbClr val="3F425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pic>
        <p:nvPicPr>
          <p:cNvPr id="15" name="Picture 2" descr="Изображение выглядит как эмблема, символ, нашивка, Торговая марка&#10;&#10;Автоматически созданное описание">
            <a:extLst>
              <a:ext uri="{FF2B5EF4-FFF2-40B4-BE49-F238E27FC236}">
                <a16:creationId xmlns:a16="http://schemas.microsoft.com/office/drawing/2014/main" id="{445D70F7-1A1D-58FC-49E1-89D57B7AA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097" y="114700"/>
            <a:ext cx="775523" cy="83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D8B46C3-8901-A0D8-1E05-CBEBD0030A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949" t="15780" r="37428" b="11160"/>
          <a:stretch/>
        </p:blipFill>
        <p:spPr>
          <a:xfrm>
            <a:off x="713266" y="1080555"/>
            <a:ext cx="3289306" cy="5077440"/>
          </a:xfrm>
          <a:prstGeom prst="rect">
            <a:avLst/>
          </a:prstGeom>
        </p:spPr>
      </p:pic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E2DE82F3-4C84-8AF0-DD11-D0EFE15D4B0C}"/>
              </a:ext>
            </a:extLst>
          </p:cNvPr>
          <p:cNvCxnSpPr/>
          <p:nvPr/>
        </p:nvCxnSpPr>
        <p:spPr>
          <a:xfrm>
            <a:off x="4512338" y="952564"/>
            <a:ext cx="0" cy="5536419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TextBox 13">
            <a:extLst>
              <a:ext uri="{FF2B5EF4-FFF2-40B4-BE49-F238E27FC236}">
                <a16:creationId xmlns:a16="http://schemas.microsoft.com/office/drawing/2014/main" id="{A86E52F7-0D7E-52B7-9369-CB75CBF527E3}"/>
              </a:ext>
            </a:extLst>
          </p:cNvPr>
          <p:cNvSpPr txBox="1"/>
          <p:nvPr/>
        </p:nvSpPr>
        <p:spPr>
          <a:xfrm>
            <a:off x="821550" y="6561569"/>
            <a:ext cx="39743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dirty="0">
                <a:solidFill>
                  <a:schemeClr val="tx2">
                    <a:lumMod val="90000"/>
                    <a:lumOff val="10000"/>
                  </a:schemeClr>
                </a:solidFill>
                <a:latin typeface="Calisto MT" panose="02040603050505030304" pitchFamily="18" charset="0"/>
                <a:ea typeface="Calibri" panose="020F0502020204030204" pitchFamily="34" charset="0"/>
              </a:rPr>
              <a:t>FARABI UNIVERSITY PRESENTATION</a:t>
            </a:r>
            <a:endParaRPr lang="ru-RU" sz="1200" dirty="0">
              <a:solidFill>
                <a:schemeClr val="tx2">
                  <a:lumMod val="90000"/>
                  <a:lumOff val="10000"/>
                </a:schemeClr>
              </a:solidFill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681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BA2F9-90AD-D89D-45E0-9ABB07CD0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08670A0-C206-BF85-6940-03ABB7B40123}"/>
              </a:ext>
            </a:extLst>
          </p:cNvPr>
          <p:cNvSpPr/>
          <p:nvPr/>
        </p:nvSpPr>
        <p:spPr>
          <a:xfrm>
            <a:off x="5179629" y="2902709"/>
            <a:ext cx="1571484" cy="143643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7673AE97-D1FE-71D7-3A16-FA3F93CF7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667073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ACB18C44-90E8-31BB-247D-2DD27332D1A5}"/>
              </a:ext>
            </a:extLst>
          </p:cNvPr>
          <p:cNvSpPr/>
          <p:nvPr/>
        </p:nvSpPr>
        <p:spPr>
          <a:xfrm>
            <a:off x="811885" y="1808089"/>
            <a:ext cx="11774022" cy="833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25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МАМАНДЫҒЫМ-БОЛАШАҒЫМ – </a:t>
            </a:r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КАДРЛАРДЫ ОЗЫҚ ДАЯРЛАУ МОДЕЛІ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0C61E7E1-F4CF-C703-C263-B67989DF06CB}"/>
              </a:ext>
            </a:extLst>
          </p:cNvPr>
          <p:cNvSpPr/>
          <p:nvPr/>
        </p:nvSpPr>
        <p:spPr>
          <a:xfrm>
            <a:off x="3489157" y="2523907"/>
            <a:ext cx="1667073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625"/>
              </a:lnSpc>
            </a:pPr>
            <a:r>
              <a:rPr lang="kk-KZ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Жобаны іске асыру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F89143D3-7B82-B16B-1C82-B70AB9798DE8}"/>
              </a:ext>
            </a:extLst>
          </p:cNvPr>
          <p:cNvSpPr/>
          <p:nvPr/>
        </p:nvSpPr>
        <p:spPr>
          <a:xfrm>
            <a:off x="595237" y="2740269"/>
            <a:ext cx="4609356" cy="8090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1667"/>
              </a:lnSpc>
            </a:pPr>
            <a:r>
              <a:rPr lang="kk-KZ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Жоба «Халықтың табысын 2029 жылға дейін арттыру бағдарламасы» кешенді жоспары аясында іске асырылуда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Roboto" pitchFamily="34" charset="-122"/>
                <a:cs typeface="Roboto" pitchFamily="34" charset="-120"/>
              </a:rPr>
              <a:t>.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Roboto" pitchFamily="34" charset="-122"/>
                <a:cs typeface="Roboto" pitchFamily="34" charset="-120"/>
              </a:rPr>
              <a:t>     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 10">
            <a:extLst>
              <a:ext uri="{FF2B5EF4-FFF2-40B4-BE49-F238E27FC236}">
                <a16:creationId xmlns:a16="http://schemas.microsoft.com/office/drawing/2014/main" id="{12F8F4C3-8B0F-7960-C5AD-31D392C85226}"/>
              </a:ext>
            </a:extLst>
          </p:cNvPr>
          <p:cNvSpPr/>
          <p:nvPr/>
        </p:nvSpPr>
        <p:spPr>
          <a:xfrm>
            <a:off x="6663895" y="3328290"/>
            <a:ext cx="1646860" cy="238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kk-KZ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Негізгі мақсат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11">
            <a:extLst>
              <a:ext uri="{FF2B5EF4-FFF2-40B4-BE49-F238E27FC236}">
                <a16:creationId xmlns:a16="http://schemas.microsoft.com/office/drawing/2014/main" id="{714669F9-86A3-5A7E-E3C1-6876C41F3E43}"/>
              </a:ext>
            </a:extLst>
          </p:cNvPr>
          <p:cNvSpPr/>
          <p:nvPr/>
        </p:nvSpPr>
        <p:spPr>
          <a:xfrm>
            <a:off x="6663895" y="3589274"/>
            <a:ext cx="4895751" cy="4266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7"/>
              </a:lnSpc>
            </a:pPr>
            <a:r>
              <a:rPr lang="kk-KZ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Аймақтағы еңбек нарығындағы өзгерістерді болжау және студенттердің ерте кәсіби бағдары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5">
            <a:extLst>
              <a:ext uri="{FF2B5EF4-FFF2-40B4-BE49-F238E27FC236}">
                <a16:creationId xmlns:a16="http://schemas.microsoft.com/office/drawing/2014/main" id="{094D2B73-AB21-5042-F1BC-58F514AEEBFE}"/>
              </a:ext>
            </a:extLst>
          </p:cNvPr>
          <p:cNvSpPr/>
          <p:nvPr/>
        </p:nvSpPr>
        <p:spPr>
          <a:xfrm>
            <a:off x="3079964" y="3984337"/>
            <a:ext cx="2081014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625"/>
              </a:lnSpc>
            </a:pPr>
            <a:r>
              <a:rPr lang="kk-KZ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Синхрондау механизмі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6">
            <a:extLst>
              <a:ext uri="{FF2B5EF4-FFF2-40B4-BE49-F238E27FC236}">
                <a16:creationId xmlns:a16="http://schemas.microsoft.com/office/drawing/2014/main" id="{04BA2218-10CF-15ED-5FFD-6E2856A85724}"/>
              </a:ext>
            </a:extLst>
          </p:cNvPr>
          <p:cNvSpPr/>
          <p:nvPr/>
        </p:nvSpPr>
        <p:spPr>
          <a:xfrm>
            <a:off x="308842" y="4200699"/>
            <a:ext cx="4895751" cy="830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1667"/>
              </a:lnSpc>
            </a:pPr>
            <a:r>
              <a:rPr lang="kk-KZ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Жоба кадрларды даярлау жүйесін әр өңірдің индустриялық және өндірістік саясатымен үндестірудің нақты қадамдық тетігін ұсынады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 21">
            <a:extLst>
              <a:ext uri="{FF2B5EF4-FFF2-40B4-BE49-F238E27FC236}">
                <a16:creationId xmlns:a16="http://schemas.microsoft.com/office/drawing/2014/main" id="{1EC00E39-E191-CCE7-2BDE-7844B4C21123}"/>
              </a:ext>
            </a:extLst>
          </p:cNvPr>
          <p:cNvSpPr/>
          <p:nvPr/>
        </p:nvSpPr>
        <p:spPr>
          <a:xfrm>
            <a:off x="6663896" y="4990567"/>
            <a:ext cx="4895751" cy="4266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4 </a:t>
            </a:r>
            <a:r>
              <a:rPr lang="kk-KZ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шілде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2023 </a:t>
            </a:r>
            <a:r>
              <a:rPr lang="kk-KZ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жыл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1667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«</a:t>
            </a:r>
            <a:r>
              <a:rPr lang="kk-KZ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Кәсіби біліктілік туралы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»</a:t>
            </a:r>
            <a:endParaRPr lang="kk-KZ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1667"/>
              </a:lnSpc>
            </a:pPr>
            <a:r>
              <a:rPr lang="kk-KZ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Қазақстан Республикасының Заңы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">
            <a:extLst>
              <a:ext uri="{FF2B5EF4-FFF2-40B4-BE49-F238E27FC236}">
                <a16:creationId xmlns:a16="http://schemas.microsoft.com/office/drawing/2014/main" id="{6410ECEA-C577-B9EA-BAA0-DCE12AF3A799}"/>
              </a:ext>
            </a:extLst>
          </p:cNvPr>
          <p:cNvSpPr/>
          <p:nvPr/>
        </p:nvSpPr>
        <p:spPr>
          <a:xfrm>
            <a:off x="5844883" y="2691489"/>
            <a:ext cx="45719" cy="3418654"/>
          </a:xfrm>
          <a:prstGeom prst="roundRect">
            <a:avLst>
              <a:gd name="adj" fmla="val 294050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ru-RU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Shape 2">
            <a:extLst>
              <a:ext uri="{FF2B5EF4-FFF2-40B4-BE49-F238E27FC236}">
                <a16:creationId xmlns:a16="http://schemas.microsoft.com/office/drawing/2014/main" id="{9E1CFB85-023F-386E-5F26-2E68A1F35D7E}"/>
              </a:ext>
            </a:extLst>
          </p:cNvPr>
          <p:cNvSpPr/>
          <p:nvPr/>
        </p:nvSpPr>
        <p:spPr>
          <a:xfrm>
            <a:off x="5212913" y="2618562"/>
            <a:ext cx="466725" cy="19050"/>
          </a:xfrm>
          <a:prstGeom prst="roundRect">
            <a:avLst>
              <a:gd name="adj" fmla="val 294050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ru-RU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Shape 3">
            <a:extLst>
              <a:ext uri="{FF2B5EF4-FFF2-40B4-BE49-F238E27FC236}">
                <a16:creationId xmlns:a16="http://schemas.microsoft.com/office/drawing/2014/main" id="{C02BBE92-F6CE-DEE0-60C9-A784ED965CDE}"/>
              </a:ext>
            </a:extLst>
          </p:cNvPr>
          <p:cNvSpPr/>
          <p:nvPr/>
        </p:nvSpPr>
        <p:spPr>
          <a:xfrm>
            <a:off x="5671473" y="2375351"/>
            <a:ext cx="447674" cy="430709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ru-RU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Text 4">
            <a:extLst>
              <a:ext uri="{FF2B5EF4-FFF2-40B4-BE49-F238E27FC236}">
                <a16:creationId xmlns:a16="http://schemas.microsoft.com/office/drawing/2014/main" id="{3108E53A-B9B3-FCB4-185A-F321C4E7C830}"/>
              </a:ext>
            </a:extLst>
          </p:cNvPr>
          <p:cNvSpPr/>
          <p:nvPr/>
        </p:nvSpPr>
        <p:spPr>
          <a:xfrm>
            <a:off x="5840089" y="2590427"/>
            <a:ext cx="85626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542"/>
              </a:lnSpc>
            </a:pPr>
            <a:r>
              <a:rPr lang="en-US" sz="2400" dirty="0">
                <a:solidFill>
                  <a:srgbClr val="002060"/>
                </a:solidFill>
                <a:latin typeface="Arial Narrow" panose="020B0606020202030204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Shape 7">
            <a:extLst>
              <a:ext uri="{FF2B5EF4-FFF2-40B4-BE49-F238E27FC236}">
                <a16:creationId xmlns:a16="http://schemas.microsoft.com/office/drawing/2014/main" id="{3FA264D8-2182-F61C-1512-1D91286B3F01}"/>
              </a:ext>
            </a:extLst>
          </p:cNvPr>
          <p:cNvSpPr/>
          <p:nvPr/>
        </p:nvSpPr>
        <p:spPr>
          <a:xfrm>
            <a:off x="6121934" y="3474764"/>
            <a:ext cx="466725" cy="19050"/>
          </a:xfrm>
          <a:prstGeom prst="roundRect">
            <a:avLst>
              <a:gd name="adj" fmla="val 294050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ru-RU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Shape 8">
            <a:extLst>
              <a:ext uri="{FF2B5EF4-FFF2-40B4-BE49-F238E27FC236}">
                <a16:creationId xmlns:a16="http://schemas.microsoft.com/office/drawing/2014/main" id="{B0916D9B-9C64-F7CE-53E5-E3F05CDFBD39}"/>
              </a:ext>
            </a:extLst>
          </p:cNvPr>
          <p:cNvSpPr/>
          <p:nvPr/>
        </p:nvSpPr>
        <p:spPr>
          <a:xfrm>
            <a:off x="5636511" y="3313442"/>
            <a:ext cx="466724" cy="406896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pPr algn="ctr">
              <a:lnSpc>
                <a:spcPts val="1542"/>
              </a:lnSpc>
            </a:pPr>
            <a:endParaRPr lang="en-US" sz="2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ts val="1542"/>
              </a:lnSpc>
            </a:pPr>
            <a:endParaRPr lang="ru-RU" sz="2400" dirty="0">
              <a:solidFill>
                <a:srgbClr val="002060"/>
              </a:solidFill>
              <a:latin typeface="Arial Narrow" panose="020B0606020202030204" pitchFamily="34" charset="0"/>
              <a:ea typeface="Raleway" pitchFamily="34" charset="-122"/>
              <a:cs typeface="Raleway" pitchFamily="34" charset="-120"/>
            </a:endParaRPr>
          </a:p>
        </p:txBody>
      </p:sp>
      <p:sp>
        <p:nvSpPr>
          <p:cNvPr id="24" name="Shape 12">
            <a:extLst>
              <a:ext uri="{FF2B5EF4-FFF2-40B4-BE49-F238E27FC236}">
                <a16:creationId xmlns:a16="http://schemas.microsoft.com/office/drawing/2014/main" id="{0AA28EAC-1624-3C35-41B8-E8E01CCA3526}"/>
              </a:ext>
            </a:extLst>
          </p:cNvPr>
          <p:cNvSpPr/>
          <p:nvPr/>
        </p:nvSpPr>
        <p:spPr>
          <a:xfrm>
            <a:off x="5276912" y="4378965"/>
            <a:ext cx="466725" cy="19050"/>
          </a:xfrm>
          <a:prstGeom prst="roundRect">
            <a:avLst>
              <a:gd name="adj" fmla="val 294050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ru-RU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Shape 13">
            <a:extLst>
              <a:ext uri="{FF2B5EF4-FFF2-40B4-BE49-F238E27FC236}">
                <a16:creationId xmlns:a16="http://schemas.microsoft.com/office/drawing/2014/main" id="{7A3A3A21-15E3-B556-798B-EBB535DF32EC}"/>
              </a:ext>
            </a:extLst>
          </p:cNvPr>
          <p:cNvSpPr/>
          <p:nvPr/>
        </p:nvSpPr>
        <p:spPr>
          <a:xfrm>
            <a:off x="5635921" y="4133632"/>
            <a:ext cx="447674" cy="430709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pPr algn="ctr">
              <a:lnSpc>
                <a:spcPts val="1542"/>
              </a:lnSpc>
            </a:pPr>
            <a:endParaRPr lang="en-US" sz="18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Shape 17">
            <a:extLst>
              <a:ext uri="{FF2B5EF4-FFF2-40B4-BE49-F238E27FC236}">
                <a16:creationId xmlns:a16="http://schemas.microsoft.com/office/drawing/2014/main" id="{98D75A83-65F1-AE75-4C15-F19544966B1B}"/>
              </a:ext>
            </a:extLst>
          </p:cNvPr>
          <p:cNvSpPr/>
          <p:nvPr/>
        </p:nvSpPr>
        <p:spPr>
          <a:xfrm>
            <a:off x="6129659" y="5108191"/>
            <a:ext cx="466725" cy="19050"/>
          </a:xfrm>
          <a:prstGeom prst="roundRect">
            <a:avLst>
              <a:gd name="adj" fmla="val 294050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ru-RU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Shape 18">
            <a:extLst>
              <a:ext uri="{FF2B5EF4-FFF2-40B4-BE49-F238E27FC236}">
                <a16:creationId xmlns:a16="http://schemas.microsoft.com/office/drawing/2014/main" id="{24713C02-8457-50C4-B786-17ED98DEB728}"/>
              </a:ext>
            </a:extLst>
          </p:cNvPr>
          <p:cNvSpPr/>
          <p:nvPr/>
        </p:nvSpPr>
        <p:spPr>
          <a:xfrm>
            <a:off x="5654111" y="4902362"/>
            <a:ext cx="447674" cy="430709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pPr algn="ctr">
              <a:lnSpc>
                <a:spcPts val="1542"/>
              </a:lnSpc>
            </a:pPr>
            <a:endParaRPr lang="en-US" sz="18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Text 4">
            <a:extLst>
              <a:ext uri="{FF2B5EF4-FFF2-40B4-BE49-F238E27FC236}">
                <a16:creationId xmlns:a16="http://schemas.microsoft.com/office/drawing/2014/main" id="{F7B6B197-A8B9-1556-B2F5-7EF0718749E9}"/>
              </a:ext>
            </a:extLst>
          </p:cNvPr>
          <p:cNvSpPr/>
          <p:nvPr/>
        </p:nvSpPr>
        <p:spPr>
          <a:xfrm>
            <a:off x="5844883" y="3480746"/>
            <a:ext cx="85626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542"/>
              </a:lnSpc>
            </a:pPr>
            <a:r>
              <a:rPr lang="ru-RU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2</a:t>
            </a:r>
            <a:endParaRPr lang="en-US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1" name="Text 4">
            <a:extLst>
              <a:ext uri="{FF2B5EF4-FFF2-40B4-BE49-F238E27FC236}">
                <a16:creationId xmlns:a16="http://schemas.microsoft.com/office/drawing/2014/main" id="{88A68B9B-1AFC-49C2-8CE3-38196368CDD5}"/>
              </a:ext>
            </a:extLst>
          </p:cNvPr>
          <p:cNvSpPr/>
          <p:nvPr/>
        </p:nvSpPr>
        <p:spPr>
          <a:xfrm>
            <a:off x="5815238" y="4327954"/>
            <a:ext cx="85626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542"/>
              </a:lnSpc>
            </a:pPr>
            <a:r>
              <a:rPr lang="ru-RU" sz="2400" dirty="0">
                <a:solidFill>
                  <a:srgbClr val="002060"/>
                </a:solidFill>
                <a:latin typeface="Arial Narrow" panose="020B0606020202030204" pitchFamily="34" charset="0"/>
                <a:ea typeface="Raleway" pitchFamily="34" charset="-122"/>
                <a:cs typeface="Raleway" pitchFamily="34" charset="-120"/>
              </a:rPr>
              <a:t>3</a:t>
            </a:r>
            <a:endParaRPr lang="en-US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2" name="Text 4">
            <a:extLst>
              <a:ext uri="{FF2B5EF4-FFF2-40B4-BE49-F238E27FC236}">
                <a16:creationId xmlns:a16="http://schemas.microsoft.com/office/drawing/2014/main" id="{17CF56CB-3A6C-E185-DDC6-9175EADA5F89}"/>
              </a:ext>
            </a:extLst>
          </p:cNvPr>
          <p:cNvSpPr/>
          <p:nvPr/>
        </p:nvSpPr>
        <p:spPr>
          <a:xfrm>
            <a:off x="5835135" y="5088589"/>
            <a:ext cx="85626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542"/>
              </a:lnSpc>
            </a:pPr>
            <a:r>
              <a:rPr lang="ru-RU" sz="2400" dirty="0">
                <a:solidFill>
                  <a:srgbClr val="002060"/>
                </a:solidFill>
                <a:latin typeface="Arial Narrow" panose="020B0606020202030204" pitchFamily="34" charset="0"/>
                <a:ea typeface="Raleway" pitchFamily="34" charset="-122"/>
                <a:cs typeface="Raleway" pitchFamily="34" charset="-120"/>
              </a:rPr>
              <a:t>4</a:t>
            </a:r>
            <a:endParaRPr lang="en-US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33" name="Google Shape;153;p29">
            <a:extLst>
              <a:ext uri="{FF2B5EF4-FFF2-40B4-BE49-F238E27FC236}">
                <a16:creationId xmlns:a16="http://schemas.microsoft.com/office/drawing/2014/main" id="{901902CD-5CB2-022F-CAD2-2C082B930533}"/>
              </a:ext>
            </a:extLst>
          </p:cNvPr>
          <p:cNvCxnSpPr>
            <a:cxnSpLocks/>
          </p:cNvCxnSpPr>
          <p:nvPr/>
        </p:nvCxnSpPr>
        <p:spPr>
          <a:xfrm>
            <a:off x="412361" y="6491072"/>
            <a:ext cx="7258050" cy="0"/>
          </a:xfrm>
          <a:prstGeom prst="straightConnector1">
            <a:avLst/>
          </a:prstGeom>
          <a:noFill/>
          <a:ln w="12700" cap="flat" cmpd="sng">
            <a:solidFill>
              <a:srgbClr val="C6A1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TextBox 13">
            <a:extLst>
              <a:ext uri="{FF2B5EF4-FFF2-40B4-BE49-F238E27FC236}">
                <a16:creationId xmlns:a16="http://schemas.microsoft.com/office/drawing/2014/main" id="{AF1F7486-0111-8B6B-2C14-761EC3749B2F}"/>
              </a:ext>
            </a:extLst>
          </p:cNvPr>
          <p:cNvSpPr txBox="1"/>
          <p:nvPr/>
        </p:nvSpPr>
        <p:spPr>
          <a:xfrm>
            <a:off x="412361" y="6535134"/>
            <a:ext cx="39743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dirty="0">
                <a:solidFill>
                  <a:schemeClr val="tx2">
                    <a:lumMod val="90000"/>
                    <a:lumOff val="10000"/>
                  </a:schemeClr>
                </a:solidFill>
                <a:latin typeface="Calisto MT" panose="02040603050505030304" pitchFamily="18" charset="0"/>
                <a:ea typeface="Calibri" panose="020F0502020204030204" pitchFamily="34" charset="0"/>
              </a:rPr>
              <a:t>FARABI UNIVERSITY PRESENTATION</a:t>
            </a:r>
            <a:endParaRPr lang="ru-RU" sz="1200" dirty="0">
              <a:solidFill>
                <a:schemeClr val="tx2">
                  <a:lumMod val="90000"/>
                  <a:lumOff val="10000"/>
                </a:schemeClr>
              </a:solidFill>
              <a:latin typeface="Sylfaen" panose="010A0502050306030303" pitchFamily="18" charset="0"/>
            </a:endParaRPr>
          </a:p>
        </p:txBody>
      </p:sp>
      <p:sp>
        <p:nvSpPr>
          <p:cNvPr id="36" name="AutoShape 3">
            <a:extLst>
              <a:ext uri="{FF2B5EF4-FFF2-40B4-BE49-F238E27FC236}">
                <a16:creationId xmlns:a16="http://schemas.microsoft.com/office/drawing/2014/main" id="{3AF553CE-8BBA-3352-0356-9C963A6BB9CF}"/>
              </a:ext>
            </a:extLst>
          </p:cNvPr>
          <p:cNvSpPr/>
          <p:nvPr/>
        </p:nvSpPr>
        <p:spPr>
          <a:xfrm rot="9230" flipV="1">
            <a:off x="1303984" y="2304005"/>
            <a:ext cx="9351239" cy="27155"/>
          </a:xfrm>
          <a:prstGeom prst="line">
            <a:avLst/>
          </a:prstGeom>
          <a:ln w="19050" cap="rnd">
            <a:solidFill>
              <a:srgbClr val="E1E1E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 dirty="0"/>
          </a:p>
        </p:txBody>
      </p:sp>
      <p:grpSp>
        <p:nvGrpSpPr>
          <p:cNvPr id="3" name="Group 10">
            <a:extLst>
              <a:ext uri="{FF2B5EF4-FFF2-40B4-BE49-F238E27FC236}">
                <a16:creationId xmlns:a16="http://schemas.microsoft.com/office/drawing/2014/main" id="{984F6FA0-FF71-731F-A083-6B327A12818A}"/>
              </a:ext>
            </a:extLst>
          </p:cNvPr>
          <p:cNvGrpSpPr/>
          <p:nvPr/>
        </p:nvGrpSpPr>
        <p:grpSpPr>
          <a:xfrm rot="758112">
            <a:off x="2472047" y="2091635"/>
            <a:ext cx="6543182" cy="5351098"/>
            <a:chOff x="-10396599" y="1200746"/>
            <a:chExt cx="9616567" cy="8177276"/>
          </a:xfrm>
        </p:grpSpPr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E05030BA-E725-AE8B-2D79-57B9C68A7430}"/>
                </a:ext>
              </a:extLst>
            </p:cNvPr>
            <p:cNvSpPr/>
            <p:nvPr/>
          </p:nvSpPr>
          <p:spPr>
            <a:xfrm>
              <a:off x="-10396599" y="1200746"/>
              <a:ext cx="9616567" cy="8177276"/>
            </a:xfrm>
            <a:custGeom>
              <a:avLst/>
              <a:gdLst/>
              <a:ahLst/>
              <a:cxnLst/>
              <a:rect l="l" t="t" r="r" b="b"/>
              <a:pathLst>
                <a:path w="9616567" h="8177276">
                  <a:moveTo>
                    <a:pt x="97663" y="5777357"/>
                  </a:moveTo>
                  <a:cubicBezTo>
                    <a:pt x="33655" y="5464302"/>
                    <a:pt x="0" y="5140198"/>
                    <a:pt x="0" y="4808347"/>
                  </a:cubicBezTo>
                  <a:cubicBezTo>
                    <a:pt x="0" y="2152777"/>
                    <a:pt x="2152777" y="0"/>
                    <a:pt x="4808347" y="0"/>
                  </a:cubicBezTo>
                  <a:cubicBezTo>
                    <a:pt x="7463917" y="0"/>
                    <a:pt x="9616567" y="2152777"/>
                    <a:pt x="9616567" y="4808347"/>
                  </a:cubicBezTo>
                  <a:cubicBezTo>
                    <a:pt x="9616567" y="5306314"/>
                    <a:pt x="9540875" y="5786501"/>
                    <a:pt x="9400413" y="6238240"/>
                  </a:cubicBezTo>
                  <a:lnTo>
                    <a:pt x="9286240" y="6550152"/>
                  </a:lnTo>
                  <a:lnTo>
                    <a:pt x="1380236" y="8177276"/>
                  </a:lnTo>
                  <a:lnTo>
                    <a:pt x="1098042" y="7866888"/>
                  </a:lnTo>
                  <a:cubicBezTo>
                    <a:pt x="608076" y="7273163"/>
                    <a:pt x="257810" y="6559804"/>
                    <a:pt x="97663" y="5777357"/>
                  </a:cubicBezTo>
                  <a:close/>
                </a:path>
              </a:pathLst>
            </a:custGeom>
            <a:gradFill rotWithShape="1">
              <a:gsLst>
                <a:gs pos="39000">
                  <a:srgbClr val="8FAADC">
                    <a:alpha val="0"/>
                  </a:srgbClr>
                </a:gs>
                <a:gs pos="100000">
                  <a:srgbClr val="2F5597">
                    <a:alpha val="26000"/>
                  </a:srgbClr>
                </a:gs>
              </a:gsLst>
              <a:lin ang="12502154"/>
            </a:gradFill>
          </p:spPr>
          <p:txBody>
            <a:bodyPr/>
            <a:lstStyle/>
            <a:p>
              <a:endParaRPr lang="ru-RU" sz="1200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18C279D-F70F-FB14-92BE-88C4BCB9C7C5}"/>
              </a:ext>
            </a:extLst>
          </p:cNvPr>
          <p:cNvSpPr txBox="1"/>
          <p:nvPr/>
        </p:nvSpPr>
        <p:spPr>
          <a:xfrm>
            <a:off x="595236" y="5342178"/>
            <a:ext cx="4672227" cy="1182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lnSpc>
                <a:spcPts val="1667"/>
              </a:lnSpc>
            </a:pPr>
            <a:r>
              <a:rPr lang="kk-KZ" b="1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қазан 2023 жыл </a:t>
            </a:r>
          </a:p>
          <a:p>
            <a:pPr algn="r" fontAlgn="base">
              <a:lnSpc>
                <a:spcPts val="1667"/>
              </a:lnSpc>
            </a:pPr>
            <a:r>
              <a:rPr lang="kk-KZ" b="0" i="0" noProof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Формальды емес білім беру арқылы алынған оқыту нәтижелерін, сондай-ақ кәсіптік біліктілікті тану нәтижелерін тану қағидалары</a:t>
            </a:r>
          </a:p>
        </p:txBody>
      </p:sp>
      <p:sp>
        <p:nvSpPr>
          <p:cNvPr id="15" name="Shape 12">
            <a:extLst>
              <a:ext uri="{FF2B5EF4-FFF2-40B4-BE49-F238E27FC236}">
                <a16:creationId xmlns:a16="http://schemas.microsoft.com/office/drawing/2014/main" id="{3F078CBA-C64B-0404-CEE5-E1619256099F}"/>
              </a:ext>
            </a:extLst>
          </p:cNvPr>
          <p:cNvSpPr/>
          <p:nvPr/>
        </p:nvSpPr>
        <p:spPr>
          <a:xfrm>
            <a:off x="5285066" y="5914876"/>
            <a:ext cx="466725" cy="19050"/>
          </a:xfrm>
          <a:prstGeom prst="roundRect">
            <a:avLst>
              <a:gd name="adj" fmla="val 294050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ru-RU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Shape 13">
            <a:extLst>
              <a:ext uri="{FF2B5EF4-FFF2-40B4-BE49-F238E27FC236}">
                <a16:creationId xmlns:a16="http://schemas.microsoft.com/office/drawing/2014/main" id="{68BFD251-A9E7-7022-1E6B-2F9AAAA28B2F}"/>
              </a:ext>
            </a:extLst>
          </p:cNvPr>
          <p:cNvSpPr/>
          <p:nvPr/>
        </p:nvSpPr>
        <p:spPr>
          <a:xfrm>
            <a:off x="5644075" y="5669543"/>
            <a:ext cx="447674" cy="430709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pPr algn="ctr">
              <a:lnSpc>
                <a:spcPts val="1542"/>
              </a:lnSpc>
            </a:pPr>
            <a:endParaRPr lang="en-US" sz="18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Text 4">
            <a:extLst>
              <a:ext uri="{FF2B5EF4-FFF2-40B4-BE49-F238E27FC236}">
                <a16:creationId xmlns:a16="http://schemas.microsoft.com/office/drawing/2014/main" id="{8BECDA4B-A19B-1173-17C8-1C7328DC51C1}"/>
              </a:ext>
            </a:extLst>
          </p:cNvPr>
          <p:cNvSpPr/>
          <p:nvPr/>
        </p:nvSpPr>
        <p:spPr>
          <a:xfrm>
            <a:off x="5843121" y="5844725"/>
            <a:ext cx="85626" cy="2000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542"/>
              </a:lnSpc>
            </a:pPr>
            <a:r>
              <a:rPr lang="ru-RU" sz="2400" dirty="0">
                <a:solidFill>
                  <a:srgbClr val="002060"/>
                </a:solidFill>
                <a:latin typeface="Arial Narrow" panose="020B0606020202030204" pitchFamily="34" charset="0"/>
                <a:ea typeface="Raleway" pitchFamily="34" charset="-122"/>
                <a:cs typeface="Raleway" pitchFamily="34" charset="-120"/>
              </a:rPr>
              <a:t>5</a:t>
            </a:r>
            <a:endParaRPr lang="en-US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208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53CA1-C7EE-0046-D3FB-EE57E7957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Изображение выглядит как эмблема, символ, нашивка, Торговая марка&#10;&#10;Автоматически созданное описание">
            <a:extLst>
              <a:ext uri="{FF2B5EF4-FFF2-40B4-BE49-F238E27FC236}">
                <a16:creationId xmlns:a16="http://schemas.microsoft.com/office/drawing/2014/main" id="{9E7C9EFD-FB7D-2143-D6FE-E7AFE8F69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097" y="114700"/>
            <a:ext cx="775523" cy="83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00C86D3-0305-CFC8-146C-F48476AA6422}"/>
              </a:ext>
            </a:extLst>
          </p:cNvPr>
          <p:cNvSpPr/>
          <p:nvPr/>
        </p:nvSpPr>
        <p:spPr>
          <a:xfrm>
            <a:off x="5310258" y="2710783"/>
            <a:ext cx="1571484" cy="143643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D1B2F6-6F6B-F405-D979-4739854FEECC}"/>
              </a:ext>
            </a:extLst>
          </p:cNvPr>
          <p:cNvSpPr txBox="1"/>
          <p:nvPr/>
        </p:nvSpPr>
        <p:spPr>
          <a:xfrm>
            <a:off x="6928187" y="311723"/>
            <a:ext cx="40660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ИНКЛЮЗИВТІ БІЛІМ БЕРУ МОДЕЛІ</a:t>
            </a:r>
            <a:endParaRPr lang="ru-RU" sz="2400" dirty="0"/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7941BBF6-E161-F650-E6A1-9BA4A68D7AA8}"/>
              </a:ext>
            </a:extLst>
          </p:cNvPr>
          <p:cNvSpPr/>
          <p:nvPr/>
        </p:nvSpPr>
        <p:spPr>
          <a:xfrm rot="9230" flipV="1">
            <a:off x="7019911" y="1106050"/>
            <a:ext cx="3676652" cy="14271"/>
          </a:xfrm>
          <a:prstGeom prst="line">
            <a:avLst/>
          </a:prstGeom>
          <a:ln w="19050" cap="rnd">
            <a:solidFill>
              <a:srgbClr val="3F425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 dirty="0"/>
          </a:p>
        </p:txBody>
      </p:sp>
      <p:cxnSp>
        <p:nvCxnSpPr>
          <p:cNvPr id="11" name="Google Shape;153;p29">
            <a:extLst>
              <a:ext uri="{FF2B5EF4-FFF2-40B4-BE49-F238E27FC236}">
                <a16:creationId xmlns:a16="http://schemas.microsoft.com/office/drawing/2014/main" id="{91C6058A-29B7-3C69-35E8-977F90CD08A2}"/>
              </a:ext>
            </a:extLst>
          </p:cNvPr>
          <p:cNvCxnSpPr>
            <a:cxnSpLocks/>
          </p:cNvCxnSpPr>
          <p:nvPr/>
        </p:nvCxnSpPr>
        <p:spPr>
          <a:xfrm>
            <a:off x="7096125" y="6491072"/>
            <a:ext cx="4959495" cy="0"/>
          </a:xfrm>
          <a:prstGeom prst="straightConnector1">
            <a:avLst/>
          </a:prstGeom>
          <a:noFill/>
          <a:ln w="12700" cap="flat" cmpd="sng">
            <a:solidFill>
              <a:srgbClr val="C6A1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TextBox 13">
            <a:extLst>
              <a:ext uri="{FF2B5EF4-FFF2-40B4-BE49-F238E27FC236}">
                <a16:creationId xmlns:a16="http://schemas.microsoft.com/office/drawing/2014/main" id="{813B2940-958F-09E7-53EB-81C581186EE6}"/>
              </a:ext>
            </a:extLst>
          </p:cNvPr>
          <p:cNvSpPr txBox="1"/>
          <p:nvPr/>
        </p:nvSpPr>
        <p:spPr>
          <a:xfrm>
            <a:off x="7019898" y="6527497"/>
            <a:ext cx="39743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Calisto MT" panose="02040603050505030304" pitchFamily="18" charset="0"/>
                <a:ea typeface="Calibri" panose="020F0502020204030204" pitchFamily="34" charset="0"/>
              </a:rPr>
              <a:t>FARABI UNIVERSITY PRESENTATION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Sylfaen" panose="010A0502050306030303" pitchFamily="18" charset="0"/>
            </a:endParaRPr>
          </a:p>
        </p:txBody>
      </p:sp>
      <p:grpSp>
        <p:nvGrpSpPr>
          <p:cNvPr id="2" name="Group 10">
            <a:extLst>
              <a:ext uri="{FF2B5EF4-FFF2-40B4-BE49-F238E27FC236}">
                <a16:creationId xmlns:a16="http://schemas.microsoft.com/office/drawing/2014/main" id="{12ECD4DE-AE59-E5CF-2656-A14747EB6BC0}"/>
              </a:ext>
            </a:extLst>
          </p:cNvPr>
          <p:cNvGrpSpPr/>
          <p:nvPr/>
        </p:nvGrpSpPr>
        <p:grpSpPr>
          <a:xfrm rot="758112">
            <a:off x="-4090277" y="1458078"/>
            <a:ext cx="7451208" cy="6944830"/>
            <a:chOff x="-10396599" y="1200746"/>
            <a:chExt cx="9616567" cy="8177276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41AB2550-A99D-79C0-C932-E7BEB44EBE56}"/>
                </a:ext>
              </a:extLst>
            </p:cNvPr>
            <p:cNvSpPr/>
            <p:nvPr/>
          </p:nvSpPr>
          <p:spPr>
            <a:xfrm>
              <a:off x="-10396599" y="1200746"/>
              <a:ext cx="9616567" cy="8177276"/>
            </a:xfrm>
            <a:custGeom>
              <a:avLst/>
              <a:gdLst/>
              <a:ahLst/>
              <a:cxnLst/>
              <a:rect l="l" t="t" r="r" b="b"/>
              <a:pathLst>
                <a:path w="9616567" h="8177276">
                  <a:moveTo>
                    <a:pt x="97663" y="5777357"/>
                  </a:moveTo>
                  <a:cubicBezTo>
                    <a:pt x="33655" y="5464302"/>
                    <a:pt x="0" y="5140198"/>
                    <a:pt x="0" y="4808347"/>
                  </a:cubicBezTo>
                  <a:cubicBezTo>
                    <a:pt x="0" y="2152777"/>
                    <a:pt x="2152777" y="0"/>
                    <a:pt x="4808347" y="0"/>
                  </a:cubicBezTo>
                  <a:cubicBezTo>
                    <a:pt x="7463917" y="0"/>
                    <a:pt x="9616567" y="2152777"/>
                    <a:pt x="9616567" y="4808347"/>
                  </a:cubicBezTo>
                  <a:cubicBezTo>
                    <a:pt x="9616567" y="5306314"/>
                    <a:pt x="9540875" y="5786501"/>
                    <a:pt x="9400413" y="6238240"/>
                  </a:cubicBezTo>
                  <a:lnTo>
                    <a:pt x="9286240" y="6550152"/>
                  </a:lnTo>
                  <a:lnTo>
                    <a:pt x="1380236" y="8177276"/>
                  </a:lnTo>
                  <a:lnTo>
                    <a:pt x="1098042" y="7866888"/>
                  </a:lnTo>
                  <a:cubicBezTo>
                    <a:pt x="608076" y="7273163"/>
                    <a:pt x="257810" y="6559804"/>
                    <a:pt x="97663" y="5777357"/>
                  </a:cubicBezTo>
                  <a:close/>
                </a:path>
              </a:pathLst>
            </a:custGeom>
            <a:gradFill rotWithShape="1">
              <a:gsLst>
                <a:gs pos="39000">
                  <a:srgbClr val="8FAADC">
                    <a:alpha val="0"/>
                  </a:srgbClr>
                </a:gs>
                <a:gs pos="100000">
                  <a:srgbClr val="2F5597">
                    <a:alpha val="26000"/>
                  </a:srgbClr>
                </a:gs>
              </a:gsLst>
              <a:lin ang="12502154"/>
            </a:gradFill>
          </p:spPr>
          <p:txBody>
            <a:bodyPr/>
            <a:lstStyle/>
            <a:p>
              <a:endParaRPr lang="ru-RU" sz="1200" dirty="0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08D555-B848-099C-3A3A-51A6EEC41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" r="364" b="636"/>
          <a:stretch/>
        </p:blipFill>
        <p:spPr bwMode="auto">
          <a:xfrm>
            <a:off x="-15610" y="0"/>
            <a:ext cx="69437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21400C-517F-5077-C832-C8701E6251B0}"/>
              </a:ext>
            </a:extLst>
          </p:cNvPr>
          <p:cNvSpPr txBox="1"/>
          <p:nvPr/>
        </p:nvSpPr>
        <p:spPr>
          <a:xfrm>
            <a:off x="7019898" y="6254467"/>
            <a:ext cx="5403805" cy="218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800" kern="1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https://www.gov.kz/</a:t>
            </a:r>
            <a:endParaRPr lang="ru-RU" sz="800" kern="100" dirty="0">
              <a:solidFill>
                <a:schemeClr val="accent1">
                  <a:lumMod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F1E080-5E01-2852-9AB5-C2D2FCCA871F}"/>
              </a:ext>
            </a:extLst>
          </p:cNvPr>
          <p:cNvSpPr txBox="1"/>
          <p:nvPr/>
        </p:nvSpPr>
        <p:spPr>
          <a:xfrm>
            <a:off x="7096125" y="1490281"/>
            <a:ext cx="4743175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b="1" i="0" noProof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Қазақстанның</a:t>
            </a:r>
            <a:r>
              <a:rPr lang="kk-KZ" b="1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b="1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kk-KZ" b="1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ЖЖОКБҰ</a:t>
            </a:r>
          </a:p>
          <a:p>
            <a:r>
              <a:rPr lang="kk-KZ" i="0" noProof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инклюзия саласында мамандар дайындайды. </a:t>
            </a:r>
          </a:p>
          <a:p>
            <a:endParaRPr lang="ru-RU" b="0" i="0" dirty="0">
              <a:solidFill>
                <a:schemeClr val="accent1">
                  <a:lumMod val="50000"/>
                </a:schemeClr>
              </a:solidFill>
              <a:effectLst/>
              <a:latin typeface="Arial Narrow" panose="020B0606020202030204" pitchFamily="34" charset="0"/>
            </a:endParaRPr>
          </a:p>
          <a:p>
            <a:r>
              <a:rPr lang="kk-KZ" b="1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Абай атындағы ҚазҰПУ</a:t>
            </a:r>
          </a:p>
          <a:p>
            <a:r>
              <a:rPr lang="kk-KZ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болашақ медицина және психология мамандарының біліміне баса назар аудара отырып, білім беру бағдарламаларын толық жаңартып отырады.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b="1" i="0" noProof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С.Аманжолов атындағы ШҚУ</a:t>
            </a:r>
          </a:p>
          <a:p>
            <a:r>
              <a:rPr lang="ru-RU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DANA BALA» </a:t>
            </a:r>
            <a:r>
              <a:rPr lang="kk-KZ" i="0" noProof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үздіксіз және инклюзивті білім беру орталығы базасында практикаға бағдарлану негізінде ерекше білім беру қажеттіліктері бар балалармен жұмыс жасайтын мамандарды дайындайды</a:t>
            </a:r>
            <a:r>
              <a:rPr lang="ru-RU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101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A3EAB-58C8-EEAA-6533-CD96DCD51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E251737-56B6-959F-6D15-061678FA3A47}"/>
              </a:ext>
            </a:extLst>
          </p:cNvPr>
          <p:cNvSpPr/>
          <p:nvPr/>
        </p:nvSpPr>
        <p:spPr>
          <a:xfrm>
            <a:off x="5310258" y="2710783"/>
            <a:ext cx="1571484" cy="143643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BA21FD-7847-AD72-E1DD-FE12FE03C795}"/>
              </a:ext>
            </a:extLst>
          </p:cNvPr>
          <p:cNvSpPr txBox="1"/>
          <p:nvPr/>
        </p:nvSpPr>
        <p:spPr>
          <a:xfrm>
            <a:off x="418809" y="162860"/>
            <a:ext cx="7239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ДУАЛЬДЫ ОҚЫТУ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5F94D53A-7C70-FC4B-BFA5-6B0DE00E34AE}"/>
              </a:ext>
            </a:extLst>
          </p:cNvPr>
          <p:cNvSpPr/>
          <p:nvPr/>
        </p:nvSpPr>
        <p:spPr>
          <a:xfrm rot="9230" flipV="1">
            <a:off x="418849" y="606041"/>
            <a:ext cx="10421710" cy="44351"/>
          </a:xfrm>
          <a:prstGeom prst="line">
            <a:avLst/>
          </a:prstGeom>
          <a:ln w="19050" cap="rnd">
            <a:solidFill>
              <a:srgbClr val="3F425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1EF9EC-F71F-C8AE-CC2B-5E39083DF5BE}"/>
              </a:ext>
            </a:extLst>
          </p:cNvPr>
          <p:cNvSpPr txBox="1"/>
          <p:nvPr/>
        </p:nvSpPr>
        <p:spPr>
          <a:xfrm>
            <a:off x="418807" y="535863"/>
            <a:ext cx="11773193" cy="3745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k-KZ" b="1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 тәсілдер</a:t>
            </a:r>
          </a:p>
          <a:p>
            <a:pPr>
              <a:lnSpc>
                <a:spcPct val="150000"/>
              </a:lnSpc>
            </a:pPr>
            <a:r>
              <a:rPr lang="kk-KZ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Дуальды оқыту мүмкіндіктерін, соның ішінде жұмыс берушілер базасында кеңейту.</a:t>
            </a:r>
          </a:p>
          <a:p>
            <a:pPr>
              <a:lnSpc>
                <a:spcPct val="150000"/>
              </a:lnSpc>
            </a:pPr>
            <a:r>
              <a:rPr lang="kk-KZ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ЖЖОКБҰ білім алушыларын ғылыми-зерттеу жобаларын әзірлеуге қосу.</a:t>
            </a:r>
          </a:p>
          <a:p>
            <a:pPr>
              <a:lnSpc>
                <a:spcPct val="150000"/>
              </a:lnSpc>
            </a:pPr>
            <a:r>
              <a:rPr lang="kk-KZ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Жаңа кәсіптер мен құзыреттер Атласы шеңберінде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IT-</a:t>
            </a:r>
            <a:r>
              <a:rPr lang="kk-KZ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компаниялармен бірлесіп дуальды оқыту жүйелерін енгізу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k-KZ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Цифрлық білім беретін ұйымдар желісін дамыту тетіктерін әзірлеу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ЖЖОКБҰ мен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IT-</a:t>
            </a:r>
            <a:r>
              <a:rPr lang="kk-KZ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компаниялардың консорциумдарын құру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kern="1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 fontAlgn="base">
              <a:lnSpc>
                <a:spcPts val="2250"/>
              </a:lnSpc>
            </a:pPr>
            <a:endParaRPr lang="kk-KZ" b="1" noProof="1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base">
              <a:lnSpc>
                <a:spcPts val="2250"/>
              </a:lnSpc>
            </a:pPr>
            <a:r>
              <a:rPr lang="kk-KZ" b="1" noProof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27 шілде 2023 жыл</a:t>
            </a:r>
            <a:r>
              <a:rPr lang="kk-KZ" b="0" i="0" noProof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 fontAlgn="base">
              <a:lnSpc>
                <a:spcPts val="2250"/>
              </a:lnSpc>
            </a:pPr>
            <a:r>
              <a:rPr lang="kk-KZ" b="0" i="0" noProof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«Жоғары және (немесе) жоғары оқу орнынан кейінгі білім беру ұйымдарында дуальды оқытуды ұйымдастыру қағидалары» бекітілді.</a:t>
            </a:r>
          </a:p>
        </p:txBody>
      </p:sp>
      <p:pic>
        <p:nvPicPr>
          <p:cNvPr id="8" name="Picture 2" descr="Изображение выглядит как эмблема, символ, нашивка, Торговая марка&#10;&#10;Автоматически созданное описание">
            <a:extLst>
              <a:ext uri="{FF2B5EF4-FFF2-40B4-BE49-F238E27FC236}">
                <a16:creationId xmlns:a16="http://schemas.microsoft.com/office/drawing/2014/main" id="{406E53CF-C08C-6D22-5786-2DFB1793F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097" y="114700"/>
            <a:ext cx="775523" cy="83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0">
            <a:extLst>
              <a:ext uri="{FF2B5EF4-FFF2-40B4-BE49-F238E27FC236}">
                <a16:creationId xmlns:a16="http://schemas.microsoft.com/office/drawing/2014/main" id="{1AF3C1A7-893B-A1B4-7E67-1D9C1386A835}"/>
              </a:ext>
            </a:extLst>
          </p:cNvPr>
          <p:cNvGrpSpPr/>
          <p:nvPr/>
        </p:nvGrpSpPr>
        <p:grpSpPr>
          <a:xfrm rot="758112">
            <a:off x="1584654" y="343054"/>
            <a:ext cx="7451208" cy="6944830"/>
            <a:chOff x="-10396599" y="1200746"/>
            <a:chExt cx="9616567" cy="8177276"/>
          </a:xfrm>
        </p:grpSpPr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F9835976-F3AD-1CDF-FDC3-2C2F6498FEED}"/>
                </a:ext>
              </a:extLst>
            </p:cNvPr>
            <p:cNvSpPr/>
            <p:nvPr/>
          </p:nvSpPr>
          <p:spPr>
            <a:xfrm>
              <a:off x="-10396599" y="1200746"/>
              <a:ext cx="9616567" cy="8177276"/>
            </a:xfrm>
            <a:custGeom>
              <a:avLst/>
              <a:gdLst/>
              <a:ahLst/>
              <a:cxnLst/>
              <a:rect l="l" t="t" r="r" b="b"/>
              <a:pathLst>
                <a:path w="9616567" h="8177276">
                  <a:moveTo>
                    <a:pt x="97663" y="5777357"/>
                  </a:moveTo>
                  <a:cubicBezTo>
                    <a:pt x="33655" y="5464302"/>
                    <a:pt x="0" y="5140198"/>
                    <a:pt x="0" y="4808347"/>
                  </a:cubicBezTo>
                  <a:cubicBezTo>
                    <a:pt x="0" y="2152777"/>
                    <a:pt x="2152777" y="0"/>
                    <a:pt x="4808347" y="0"/>
                  </a:cubicBezTo>
                  <a:cubicBezTo>
                    <a:pt x="7463917" y="0"/>
                    <a:pt x="9616567" y="2152777"/>
                    <a:pt x="9616567" y="4808347"/>
                  </a:cubicBezTo>
                  <a:cubicBezTo>
                    <a:pt x="9616567" y="5306314"/>
                    <a:pt x="9540875" y="5786501"/>
                    <a:pt x="9400413" y="6238240"/>
                  </a:cubicBezTo>
                  <a:lnTo>
                    <a:pt x="9286240" y="6550152"/>
                  </a:lnTo>
                  <a:lnTo>
                    <a:pt x="1380236" y="8177276"/>
                  </a:lnTo>
                  <a:lnTo>
                    <a:pt x="1098042" y="7866888"/>
                  </a:lnTo>
                  <a:cubicBezTo>
                    <a:pt x="608076" y="7273163"/>
                    <a:pt x="257810" y="6559804"/>
                    <a:pt x="97663" y="5777357"/>
                  </a:cubicBezTo>
                  <a:close/>
                </a:path>
              </a:pathLst>
            </a:custGeom>
            <a:gradFill rotWithShape="1">
              <a:gsLst>
                <a:gs pos="39000">
                  <a:srgbClr val="8FAADC">
                    <a:alpha val="0"/>
                  </a:srgbClr>
                </a:gs>
                <a:gs pos="100000">
                  <a:srgbClr val="2F5597">
                    <a:alpha val="26000"/>
                  </a:srgbClr>
                </a:gs>
              </a:gsLst>
              <a:lin ang="12502154"/>
            </a:gradFill>
          </p:spPr>
          <p:txBody>
            <a:bodyPr/>
            <a:lstStyle/>
            <a:p>
              <a:endParaRPr lang="ru-RU" sz="1200" dirty="0"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EBE1C4A-C2CE-A7D9-DCBE-9CCFE0F8A7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698" r="3435" b="35471"/>
          <a:stretch/>
        </p:blipFill>
        <p:spPr>
          <a:xfrm>
            <a:off x="0" y="4234558"/>
            <a:ext cx="12227947" cy="262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318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08C7A0EE2DDAA64BB5E75EF484686639" ma:contentTypeVersion="18" ma:contentTypeDescription="Создание документа." ma:contentTypeScope="" ma:versionID="7bb72cc83e05ac3824dd4c378a3ed46e">
  <xsd:schema xmlns:xsd="http://www.w3.org/2001/XMLSchema" xmlns:xs="http://www.w3.org/2001/XMLSchema" xmlns:p="http://schemas.microsoft.com/office/2006/metadata/properties" xmlns:ns2="8bd54cc4-abcf-4344-87e4-9685ed6482fc" xmlns:ns3="29795591-13e8-4412-999e-d15dc5bd22d4" targetNamespace="http://schemas.microsoft.com/office/2006/metadata/properties" ma:root="true" ma:fieldsID="d7dee016925150a520ab653ef577f107" ns2:_="" ns3:_="">
    <xsd:import namespace="8bd54cc4-abcf-4344-87e4-9685ed6482fc"/>
    <xsd:import namespace="29795591-13e8-4412-999e-d15dc5bd22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d54cc4-abcf-4344-87e4-9685ed6482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c62bc966-b589-40ab-a28f-0cd1435a2e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795591-13e8-4412-999e-d15dc5bd22d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ec0f717-1781-4c70-ad92-5ba33e0eaf96}" ma:internalName="TaxCatchAll" ma:showField="CatchAllData" ma:web="29795591-13e8-4412-999e-d15dc5bd22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bd54cc4-abcf-4344-87e4-9685ed6482fc">
      <Terms xmlns="http://schemas.microsoft.com/office/infopath/2007/PartnerControls"/>
    </lcf76f155ced4ddcb4097134ff3c332f>
    <TaxCatchAll xmlns="29795591-13e8-4412-999e-d15dc5bd22d4" xsi:nil="true"/>
  </documentManagement>
</p:properties>
</file>

<file path=customXml/itemProps1.xml><?xml version="1.0" encoding="utf-8"?>
<ds:datastoreItem xmlns:ds="http://schemas.openxmlformats.org/officeDocument/2006/customXml" ds:itemID="{E2BD1589-1372-4572-8BDD-2AEAC1E6B3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d54cc4-abcf-4344-87e4-9685ed6482fc"/>
    <ds:schemaRef ds:uri="29795591-13e8-4412-999e-d15dc5bd22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8762C28-9D55-41A0-B6FE-46FE1165DB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F172C4-8D84-4A3A-8DBC-41A820440348}">
  <ds:schemaRefs>
    <ds:schemaRef ds:uri="http://schemas.openxmlformats.org/package/2006/metadata/core-properties"/>
    <ds:schemaRef ds:uri="http://www.w3.org/XML/1998/namespace"/>
    <ds:schemaRef ds:uri="http://purl.org/dc/terms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29795591-13e8-4412-999e-d15dc5bd22d4"/>
    <ds:schemaRef ds:uri="8bd54cc4-abcf-4344-87e4-9685ed6482fc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1840</TotalTime>
  <Words>933</Words>
  <Application>Microsoft Office PowerPoint</Application>
  <PresentationFormat>Широкоэкранный</PresentationFormat>
  <Paragraphs>139</Paragraphs>
  <Slides>13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Aptos</vt:lpstr>
      <vt:lpstr>Aptos Display</vt:lpstr>
      <vt:lpstr>Arial</vt:lpstr>
      <vt:lpstr>Arial Narrow</vt:lpstr>
      <vt:lpstr>Calisto MT</vt:lpstr>
      <vt:lpstr>OpenSans-Light</vt:lpstr>
      <vt:lpstr>Sylfaen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Мусинова Асель</dc:creator>
  <cp:lastModifiedBy>Бакыткожа Баязитов</cp:lastModifiedBy>
  <cp:revision>138</cp:revision>
  <cp:lastPrinted>2024-11-26T04:26:59Z</cp:lastPrinted>
  <dcterms:created xsi:type="dcterms:W3CDTF">2024-10-17T05:33:41Z</dcterms:created>
  <dcterms:modified xsi:type="dcterms:W3CDTF">2025-02-19T19:39:56Z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0x01010008C7A0EE2DDAA64BB5E75EF484686639</vt:lpwstr>
  </property>
  <property fmtid="{D5CDD505-2E9C-101B-9397-08002B2CF9AE}" pid="3" name="MediaServiceImageTags">
    <vt:lpwstr/>
  </property>
  <property fmtid="{D5CDD505-2E9C-101B-9397-08002B2CF9AE}" pid="4" name="Order">
    <vt:r8>793200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</Properties>
</file>